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y="5143500" cx="9144000"/>
  <p:notesSz cx="6858000" cy="9144000"/>
  <p:embeddedFontLst>
    <p:embeddedFont>
      <p:font typeface="Corsiva"/>
      <p:regular r:id="rId40"/>
      <p:bold r:id="rId41"/>
      <p:italic r:id="rId42"/>
      <p:boldItalic r:id="rId43"/>
    </p:embeddedFont>
    <p:embeddedFont>
      <p:font typeface="Syncopate"/>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Corsiva-regular.fntdata"/><Relationship Id="rId20" Type="http://schemas.openxmlformats.org/officeDocument/2006/relationships/slide" Target="slides/slide16.xml"/><Relationship Id="rId42" Type="http://schemas.openxmlformats.org/officeDocument/2006/relationships/font" Target="fonts/Corsiva-italic.fntdata"/><Relationship Id="rId41" Type="http://schemas.openxmlformats.org/officeDocument/2006/relationships/font" Target="fonts/Corsiva-bold.fntdata"/><Relationship Id="rId22" Type="http://schemas.openxmlformats.org/officeDocument/2006/relationships/slide" Target="slides/slide18.xml"/><Relationship Id="rId44" Type="http://schemas.openxmlformats.org/officeDocument/2006/relationships/font" Target="fonts/Syncopate-regular.fntdata"/><Relationship Id="rId21" Type="http://schemas.openxmlformats.org/officeDocument/2006/relationships/slide" Target="slides/slide17.xml"/><Relationship Id="rId43" Type="http://schemas.openxmlformats.org/officeDocument/2006/relationships/font" Target="fonts/Corsiva-boldItalic.fntdata"/><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font" Target="fonts/Syncopate-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 name="Shape 2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7" name="Shape 2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2" name="Shape 312"/>
        <p:cNvGrpSpPr/>
        <p:nvPr/>
      </p:nvGrpSpPr>
      <p:grpSpPr>
        <a:xfrm>
          <a:off x="0" y="0"/>
          <a:ext cx="0" cy="0"/>
          <a:chOff x="0" y="0"/>
          <a:chExt cx="0" cy="0"/>
        </a:xfrm>
      </p:grpSpPr>
      <p:sp>
        <p:nvSpPr>
          <p:cNvPr id="313" name="Shape 3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4" name="Shape 31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7" name="Shape 327"/>
        <p:cNvGrpSpPr/>
        <p:nvPr/>
      </p:nvGrpSpPr>
      <p:grpSpPr>
        <a:xfrm>
          <a:off x="0" y="0"/>
          <a:ext cx="0" cy="0"/>
          <a:chOff x="0" y="0"/>
          <a:chExt cx="0" cy="0"/>
        </a:xfrm>
      </p:grpSpPr>
      <p:sp>
        <p:nvSpPr>
          <p:cNvPr id="328" name="Shape 3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9" name="Shape 32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6" name="Shape 336"/>
        <p:cNvGrpSpPr/>
        <p:nvPr/>
      </p:nvGrpSpPr>
      <p:grpSpPr>
        <a:xfrm>
          <a:off x="0" y="0"/>
          <a:ext cx="0" cy="0"/>
          <a:chOff x="0" y="0"/>
          <a:chExt cx="0" cy="0"/>
        </a:xfrm>
      </p:grpSpPr>
      <p:sp>
        <p:nvSpPr>
          <p:cNvPr id="337" name="Shape 3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8" name="Shape 33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8" name="Shape 3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rtl="0" algn="ctr">
              <a:spcBef>
                <a:spcPts val="0"/>
              </a:spcBef>
              <a:buSzPct val="100000"/>
              <a:defRPr sz="5200"/>
            </a:lvl1pPr>
            <a:lvl2pPr lvl="1" rtl="0" algn="ctr">
              <a:spcBef>
                <a:spcPts val="0"/>
              </a:spcBef>
              <a:buSzPct val="100000"/>
              <a:defRPr sz="5200"/>
            </a:lvl2pPr>
            <a:lvl3pPr lvl="2" rtl="0" algn="ctr">
              <a:spcBef>
                <a:spcPts val="0"/>
              </a:spcBef>
              <a:buSzPct val="100000"/>
              <a:defRPr sz="5200"/>
            </a:lvl3pPr>
            <a:lvl4pPr lvl="3" rtl="0" algn="ctr">
              <a:spcBef>
                <a:spcPts val="0"/>
              </a:spcBef>
              <a:buSzPct val="100000"/>
              <a:defRPr sz="5200"/>
            </a:lvl4pPr>
            <a:lvl5pPr lvl="4" rtl="0" algn="ctr">
              <a:spcBef>
                <a:spcPts val="0"/>
              </a:spcBef>
              <a:buSzPct val="100000"/>
              <a:defRPr sz="5200"/>
            </a:lvl5pPr>
            <a:lvl6pPr lvl="5" rtl="0" algn="ctr">
              <a:spcBef>
                <a:spcPts val="0"/>
              </a:spcBef>
              <a:buSzPct val="100000"/>
              <a:defRPr sz="5200"/>
            </a:lvl6pPr>
            <a:lvl7pPr lvl="6" rtl="0" algn="ctr">
              <a:spcBef>
                <a:spcPts val="0"/>
              </a:spcBef>
              <a:buSzPct val="100000"/>
              <a:defRPr sz="5200"/>
            </a:lvl7pPr>
            <a:lvl8pPr lvl="7" rtl="0" algn="ctr">
              <a:spcBef>
                <a:spcPts val="0"/>
              </a:spcBef>
              <a:buSzPct val="100000"/>
              <a:defRPr sz="5200"/>
            </a:lvl8pPr>
            <a:lvl9pPr lvl="8" rtl="0"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800"/>
            </a:lvl1pPr>
            <a:lvl2pPr lvl="1" rtl="0" algn="ctr">
              <a:lnSpc>
                <a:spcPct val="100000"/>
              </a:lnSpc>
              <a:spcBef>
                <a:spcPts val="0"/>
              </a:spcBef>
              <a:spcAft>
                <a:spcPts val="0"/>
              </a:spcAft>
              <a:buSzPct val="100000"/>
              <a:buNone/>
              <a:defRPr sz="2800"/>
            </a:lvl2pPr>
            <a:lvl3pPr lvl="2" rtl="0" algn="ctr">
              <a:lnSpc>
                <a:spcPct val="100000"/>
              </a:lnSpc>
              <a:spcBef>
                <a:spcPts val="0"/>
              </a:spcBef>
              <a:spcAft>
                <a:spcPts val="0"/>
              </a:spcAft>
              <a:buSzPct val="100000"/>
              <a:buNone/>
              <a:defRPr sz="2800"/>
            </a:lvl3pPr>
            <a:lvl4pPr lvl="3" rtl="0" algn="ctr">
              <a:lnSpc>
                <a:spcPct val="100000"/>
              </a:lnSpc>
              <a:spcBef>
                <a:spcPts val="0"/>
              </a:spcBef>
              <a:spcAft>
                <a:spcPts val="0"/>
              </a:spcAft>
              <a:buSzPct val="100000"/>
              <a:buNone/>
              <a:defRPr sz="2800"/>
            </a:lvl4pPr>
            <a:lvl5pPr lvl="4" rtl="0" algn="ctr">
              <a:lnSpc>
                <a:spcPct val="100000"/>
              </a:lnSpc>
              <a:spcBef>
                <a:spcPts val="0"/>
              </a:spcBef>
              <a:spcAft>
                <a:spcPts val="0"/>
              </a:spcAft>
              <a:buSzPct val="100000"/>
              <a:buNone/>
              <a:defRPr sz="2800"/>
            </a:lvl5pPr>
            <a:lvl6pPr lvl="5" rtl="0" algn="ctr">
              <a:lnSpc>
                <a:spcPct val="100000"/>
              </a:lnSpc>
              <a:spcBef>
                <a:spcPts val="0"/>
              </a:spcBef>
              <a:spcAft>
                <a:spcPts val="0"/>
              </a:spcAft>
              <a:buSzPct val="100000"/>
              <a:buNone/>
              <a:defRPr sz="2800"/>
            </a:lvl6pPr>
            <a:lvl7pPr lvl="6" rtl="0" algn="ctr">
              <a:lnSpc>
                <a:spcPct val="100000"/>
              </a:lnSpc>
              <a:spcBef>
                <a:spcPts val="0"/>
              </a:spcBef>
              <a:spcAft>
                <a:spcPts val="0"/>
              </a:spcAft>
              <a:buSzPct val="100000"/>
              <a:buNone/>
              <a:defRPr sz="2800"/>
            </a:lvl7pPr>
            <a:lvl8pPr lvl="7" rtl="0" algn="ctr">
              <a:lnSpc>
                <a:spcPct val="100000"/>
              </a:lnSpc>
              <a:spcBef>
                <a:spcPts val="0"/>
              </a:spcBef>
              <a:spcAft>
                <a:spcPts val="0"/>
              </a:spcAft>
              <a:buSzPct val="100000"/>
              <a:buNone/>
              <a:defRPr sz="2800"/>
            </a:lvl8pPr>
            <a:lvl9pPr lvl="8" rtl="0"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rtl="0" algn="ctr">
              <a:spcBef>
                <a:spcPts val="0"/>
              </a:spcBef>
              <a:buSzPct val="100000"/>
              <a:defRPr sz="12000"/>
            </a:lvl1pPr>
            <a:lvl2pPr lvl="1" rtl="0" algn="ctr">
              <a:spcBef>
                <a:spcPts val="0"/>
              </a:spcBef>
              <a:buSzPct val="100000"/>
              <a:defRPr sz="12000"/>
            </a:lvl2pPr>
            <a:lvl3pPr lvl="2" rtl="0" algn="ctr">
              <a:spcBef>
                <a:spcPts val="0"/>
              </a:spcBef>
              <a:buSzPct val="100000"/>
              <a:defRPr sz="12000"/>
            </a:lvl3pPr>
            <a:lvl4pPr lvl="3" rtl="0" algn="ctr">
              <a:spcBef>
                <a:spcPts val="0"/>
              </a:spcBef>
              <a:buSzPct val="100000"/>
              <a:defRPr sz="12000"/>
            </a:lvl4pPr>
            <a:lvl5pPr lvl="4" rtl="0" algn="ctr">
              <a:spcBef>
                <a:spcPts val="0"/>
              </a:spcBef>
              <a:buSzPct val="100000"/>
              <a:defRPr sz="12000"/>
            </a:lvl5pPr>
            <a:lvl6pPr lvl="5" rtl="0" algn="ctr">
              <a:spcBef>
                <a:spcPts val="0"/>
              </a:spcBef>
              <a:buSzPct val="100000"/>
              <a:defRPr sz="12000"/>
            </a:lvl6pPr>
            <a:lvl7pPr lvl="6" rtl="0" algn="ctr">
              <a:spcBef>
                <a:spcPts val="0"/>
              </a:spcBef>
              <a:buSzPct val="100000"/>
              <a:defRPr sz="12000"/>
            </a:lvl7pPr>
            <a:lvl8pPr lvl="7" rtl="0" algn="ctr">
              <a:spcBef>
                <a:spcPts val="0"/>
              </a:spcBef>
              <a:buSzPct val="100000"/>
              <a:defRPr sz="12000"/>
            </a:lvl8pPr>
            <a:lvl9pPr lvl="8" rtl="0"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rtl="0" algn="ctr">
              <a:spcBef>
                <a:spcPts val="0"/>
              </a:spcBef>
              <a:buSzPct val="100000"/>
              <a:defRPr sz="3600"/>
            </a:lvl1pPr>
            <a:lvl2pPr lvl="1" rtl="0" algn="ctr">
              <a:spcBef>
                <a:spcPts val="0"/>
              </a:spcBef>
              <a:buSzPct val="100000"/>
              <a:defRPr sz="3600"/>
            </a:lvl2pPr>
            <a:lvl3pPr lvl="2" rtl="0" algn="ctr">
              <a:spcBef>
                <a:spcPts val="0"/>
              </a:spcBef>
              <a:buSzPct val="100000"/>
              <a:defRPr sz="3600"/>
            </a:lvl3pPr>
            <a:lvl4pPr lvl="3" rtl="0" algn="ctr">
              <a:spcBef>
                <a:spcPts val="0"/>
              </a:spcBef>
              <a:buSzPct val="100000"/>
              <a:defRPr sz="3600"/>
            </a:lvl4pPr>
            <a:lvl5pPr lvl="4" rtl="0" algn="ctr">
              <a:spcBef>
                <a:spcPts val="0"/>
              </a:spcBef>
              <a:buSzPct val="100000"/>
              <a:defRPr sz="3600"/>
            </a:lvl5pPr>
            <a:lvl6pPr lvl="5" rtl="0" algn="ctr">
              <a:spcBef>
                <a:spcPts val="0"/>
              </a:spcBef>
              <a:buSzPct val="100000"/>
              <a:defRPr sz="3600"/>
            </a:lvl6pPr>
            <a:lvl7pPr lvl="6" rtl="0" algn="ctr">
              <a:spcBef>
                <a:spcPts val="0"/>
              </a:spcBef>
              <a:buSzPct val="100000"/>
              <a:defRPr sz="3600"/>
            </a:lvl7pPr>
            <a:lvl8pPr lvl="7" rtl="0" algn="ctr">
              <a:spcBef>
                <a:spcPts val="0"/>
              </a:spcBef>
              <a:buSzPct val="100000"/>
              <a:defRPr sz="3600"/>
            </a:lvl8pPr>
            <a:lvl9pPr lvl="8" rtl="0"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rtl="0" algn="ctr">
              <a:spcBef>
                <a:spcPts val="0"/>
              </a:spcBef>
              <a:buSzPct val="100000"/>
              <a:defRPr sz="4200"/>
            </a:lvl1pPr>
            <a:lvl2pPr lvl="1" rtl="0" algn="ctr">
              <a:spcBef>
                <a:spcPts val="0"/>
              </a:spcBef>
              <a:buSzPct val="100000"/>
              <a:defRPr sz="4200"/>
            </a:lvl2pPr>
            <a:lvl3pPr lvl="2" rtl="0" algn="ctr">
              <a:spcBef>
                <a:spcPts val="0"/>
              </a:spcBef>
              <a:buSzPct val="100000"/>
              <a:defRPr sz="4200"/>
            </a:lvl3pPr>
            <a:lvl4pPr lvl="3" rtl="0" algn="ctr">
              <a:spcBef>
                <a:spcPts val="0"/>
              </a:spcBef>
              <a:buSzPct val="100000"/>
              <a:defRPr sz="4200"/>
            </a:lvl4pPr>
            <a:lvl5pPr lvl="4" rtl="0" algn="ctr">
              <a:spcBef>
                <a:spcPts val="0"/>
              </a:spcBef>
              <a:buSzPct val="100000"/>
              <a:defRPr sz="4200"/>
            </a:lvl5pPr>
            <a:lvl6pPr lvl="5" rtl="0" algn="ctr">
              <a:spcBef>
                <a:spcPts val="0"/>
              </a:spcBef>
              <a:buSzPct val="100000"/>
              <a:defRPr sz="4200"/>
            </a:lvl6pPr>
            <a:lvl7pPr lvl="6" rtl="0" algn="ctr">
              <a:spcBef>
                <a:spcPts val="0"/>
              </a:spcBef>
              <a:buSzPct val="100000"/>
              <a:defRPr sz="4200"/>
            </a:lvl7pPr>
            <a:lvl8pPr lvl="7" rtl="0" algn="ctr">
              <a:spcBef>
                <a:spcPts val="0"/>
              </a:spcBef>
              <a:buSzPct val="100000"/>
              <a:defRPr sz="4200"/>
            </a:lvl8pPr>
            <a:lvl9pPr lvl="8" rtl="0"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chemeClr val="dk1"/>
              </a:buClr>
              <a:defRPr>
                <a:solidFill>
                  <a:schemeClr val="dk1"/>
                </a:solidFill>
              </a:defRPr>
            </a:lvl1pPr>
            <a:lvl2pPr lvl="1" rtl="0">
              <a:spcBef>
                <a:spcPts val="0"/>
              </a:spcBef>
              <a:buClr>
                <a:schemeClr val="dk1"/>
              </a:buClr>
              <a:defRPr>
                <a:solidFill>
                  <a:schemeClr val="dk1"/>
                </a:solidFill>
              </a:defRPr>
            </a:lvl2pPr>
            <a:lvl3pPr lvl="2" rtl="0">
              <a:spcBef>
                <a:spcPts val="0"/>
              </a:spcBef>
              <a:buClr>
                <a:schemeClr val="dk1"/>
              </a:buClr>
              <a:defRPr>
                <a:solidFill>
                  <a:schemeClr val="dk1"/>
                </a:solidFill>
              </a:defRPr>
            </a:lvl3pPr>
            <a:lvl4pPr lvl="3" rtl="0">
              <a:spcBef>
                <a:spcPts val="0"/>
              </a:spcBef>
              <a:buClr>
                <a:schemeClr val="dk1"/>
              </a:buClr>
              <a:defRPr>
                <a:solidFill>
                  <a:schemeClr val="dk1"/>
                </a:solidFill>
              </a:defRPr>
            </a:lvl4pPr>
            <a:lvl5pPr lvl="4" rtl="0">
              <a:spcBef>
                <a:spcPts val="0"/>
              </a:spcBef>
              <a:buClr>
                <a:schemeClr val="dk1"/>
              </a:buClr>
              <a:defRPr>
                <a:solidFill>
                  <a:schemeClr val="dk1"/>
                </a:solidFill>
              </a:defRPr>
            </a:lvl5pPr>
            <a:lvl6pPr lvl="5" rtl="0">
              <a:spcBef>
                <a:spcPts val="0"/>
              </a:spcBef>
              <a:buClr>
                <a:schemeClr val="dk1"/>
              </a:buClr>
              <a:defRPr>
                <a:solidFill>
                  <a:schemeClr val="dk1"/>
                </a:solidFill>
              </a:defRPr>
            </a:lvl6pPr>
            <a:lvl7pPr lvl="6" rtl="0">
              <a:spcBef>
                <a:spcPts val="0"/>
              </a:spcBef>
              <a:buClr>
                <a:schemeClr val="dk1"/>
              </a:buClr>
              <a:defRPr>
                <a:solidFill>
                  <a:schemeClr val="dk1"/>
                </a:solidFill>
              </a:defRPr>
            </a:lvl7pPr>
            <a:lvl8pPr lvl="7" rtl="0">
              <a:spcBef>
                <a:spcPts val="0"/>
              </a:spcBef>
              <a:buClr>
                <a:schemeClr val="dk1"/>
              </a:buClr>
              <a:defRPr>
                <a:solidFill>
                  <a:schemeClr val="dk1"/>
                </a:solidFill>
              </a:defRPr>
            </a:lvl8pPr>
            <a:lvl9pPr lvl="8" rtl="0">
              <a:spcBef>
                <a:spcPts val="0"/>
              </a:spcBef>
              <a:buClr>
                <a:schemeClr val="dk1"/>
              </a:buClr>
              <a:defRPr>
                <a:solidFill>
                  <a:schemeClr val="dk1"/>
                </a:solidFill>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rt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lt2"/>
              </a:buClr>
              <a:buSzPct val="100000"/>
              <a:defRPr sz="1800">
                <a:solidFill>
                  <a:schemeClr val="lt2"/>
                </a:solidFill>
              </a:defRPr>
            </a:lvl1pPr>
            <a:lvl2pPr lvl="1" rtl="0">
              <a:lnSpc>
                <a:spcPct val="115000"/>
              </a:lnSpc>
              <a:spcBef>
                <a:spcPts val="0"/>
              </a:spcBef>
              <a:spcAft>
                <a:spcPts val="1600"/>
              </a:spcAft>
              <a:buClr>
                <a:schemeClr val="lt2"/>
              </a:buClr>
              <a:defRPr>
                <a:solidFill>
                  <a:schemeClr val="lt2"/>
                </a:solidFill>
              </a:defRPr>
            </a:lvl2pPr>
            <a:lvl3pPr lvl="2" rtl="0">
              <a:lnSpc>
                <a:spcPct val="115000"/>
              </a:lnSpc>
              <a:spcBef>
                <a:spcPts val="0"/>
              </a:spcBef>
              <a:spcAft>
                <a:spcPts val="1600"/>
              </a:spcAft>
              <a:buClr>
                <a:schemeClr val="lt2"/>
              </a:buClr>
              <a:defRPr>
                <a:solidFill>
                  <a:schemeClr val="lt2"/>
                </a:solidFill>
              </a:defRPr>
            </a:lvl3pPr>
            <a:lvl4pPr lvl="3" rtl="0">
              <a:lnSpc>
                <a:spcPct val="115000"/>
              </a:lnSpc>
              <a:spcBef>
                <a:spcPts val="0"/>
              </a:spcBef>
              <a:spcAft>
                <a:spcPts val="1600"/>
              </a:spcAft>
              <a:buClr>
                <a:schemeClr val="lt2"/>
              </a:buClr>
              <a:defRPr>
                <a:solidFill>
                  <a:schemeClr val="lt2"/>
                </a:solidFill>
              </a:defRPr>
            </a:lvl4pPr>
            <a:lvl5pPr lvl="4" rtl="0">
              <a:lnSpc>
                <a:spcPct val="115000"/>
              </a:lnSpc>
              <a:spcBef>
                <a:spcPts val="0"/>
              </a:spcBef>
              <a:spcAft>
                <a:spcPts val="1600"/>
              </a:spcAft>
              <a:buClr>
                <a:schemeClr val="lt2"/>
              </a:buClr>
              <a:defRPr>
                <a:solidFill>
                  <a:schemeClr val="lt2"/>
                </a:solidFill>
              </a:defRPr>
            </a:lvl5pPr>
            <a:lvl6pPr lvl="5" rtl="0">
              <a:lnSpc>
                <a:spcPct val="115000"/>
              </a:lnSpc>
              <a:spcBef>
                <a:spcPts val="0"/>
              </a:spcBef>
              <a:spcAft>
                <a:spcPts val="1600"/>
              </a:spcAft>
              <a:buClr>
                <a:schemeClr val="lt2"/>
              </a:buClr>
              <a:defRPr>
                <a:solidFill>
                  <a:schemeClr val="lt2"/>
                </a:solidFill>
              </a:defRPr>
            </a:lvl6pPr>
            <a:lvl7pPr lvl="6" rtl="0">
              <a:lnSpc>
                <a:spcPct val="115000"/>
              </a:lnSpc>
              <a:spcBef>
                <a:spcPts val="0"/>
              </a:spcBef>
              <a:spcAft>
                <a:spcPts val="1600"/>
              </a:spcAft>
              <a:buClr>
                <a:schemeClr val="lt2"/>
              </a:buClr>
              <a:defRPr>
                <a:solidFill>
                  <a:schemeClr val="lt2"/>
                </a:solidFill>
              </a:defRPr>
            </a:lvl7pPr>
            <a:lvl8pPr lvl="7" rtl="0">
              <a:lnSpc>
                <a:spcPct val="115000"/>
              </a:lnSpc>
              <a:spcBef>
                <a:spcPts val="0"/>
              </a:spcBef>
              <a:spcAft>
                <a:spcPts val="1600"/>
              </a:spcAft>
              <a:buClr>
                <a:schemeClr val="lt2"/>
              </a:buClr>
              <a:defRPr>
                <a:solidFill>
                  <a:schemeClr val="lt2"/>
                </a:solidFill>
              </a:defRPr>
            </a:lvl8pPr>
            <a:lvl9pPr lvl="8" rtl="0">
              <a:lnSpc>
                <a:spcPct val="115000"/>
              </a:lnSpc>
              <a:spcBef>
                <a:spcPts val="0"/>
              </a:spcBef>
              <a:spcAft>
                <a:spcPts val="1600"/>
              </a:spcAft>
              <a:buClr>
                <a:schemeClr val="lt2"/>
              </a:buClr>
              <a:defRPr>
                <a:solidFill>
                  <a:schemeClr val="lt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0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0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0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03.png"/><Relationship Id="rId4" Type="http://schemas.openxmlformats.org/officeDocument/2006/relationships/image" Target="../media/image0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0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0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mailto:ellenstarrlyon@gmail.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mailto:ellenstarrlyon@gmail.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mailto:ellenstarrlyon@gmail.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mailto:ellenstarrlyon@gmail.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nvSpPr>
        <p:spPr>
          <a:xfrm>
            <a:off x="228600" y="1817875"/>
            <a:ext cx="6186900" cy="3000000"/>
          </a:xfrm>
          <a:prstGeom prst="rect">
            <a:avLst/>
          </a:prstGeom>
          <a:noFill/>
          <a:ln>
            <a:noFill/>
          </a:ln>
        </p:spPr>
        <p:txBody>
          <a:bodyPr anchorCtr="0" anchor="ctr" bIns="91425" lIns="91425" rIns="91425" tIns="91425">
            <a:noAutofit/>
          </a:bodyPr>
          <a:lstStyle/>
          <a:p>
            <a:pPr lvl="0" rtl="0">
              <a:spcBef>
                <a:spcPts val="0"/>
              </a:spcBef>
              <a:buNone/>
            </a:pPr>
            <a:r>
              <a:rPr b="1" lang="en" sz="40000">
                <a:solidFill>
                  <a:srgbClr val="434343"/>
                </a:solidFill>
              </a:rPr>
              <a:t>07</a:t>
            </a:r>
          </a:p>
        </p:txBody>
      </p:sp>
      <p:sp>
        <p:nvSpPr>
          <p:cNvPr id="55" name="Shape 55"/>
          <p:cNvSpPr txBox="1"/>
          <p:nvPr>
            <p:ph type="ctrTitle"/>
          </p:nvPr>
        </p:nvSpPr>
        <p:spPr>
          <a:xfrm>
            <a:off x="311708" y="744575"/>
            <a:ext cx="8520599" cy="2052599"/>
          </a:xfrm>
          <a:prstGeom prst="rect">
            <a:avLst/>
          </a:prstGeom>
        </p:spPr>
        <p:txBody>
          <a:bodyPr anchorCtr="0" anchor="b" bIns="91425" lIns="91425" rIns="91425" tIns="91425">
            <a:noAutofit/>
          </a:bodyPr>
          <a:lstStyle/>
          <a:p>
            <a:pPr lvl="0">
              <a:spcBef>
                <a:spcPts val="0"/>
              </a:spcBef>
              <a:buNone/>
            </a:pPr>
            <a:r>
              <a:rPr lang="en"/>
              <a:t>The Principles of Design</a:t>
            </a:r>
          </a:p>
          <a:p>
            <a:pPr lvl="0">
              <a:spcBef>
                <a:spcPts val="0"/>
              </a:spcBef>
              <a:buNone/>
            </a:pPr>
            <a:r>
              <a:rPr lang="en"/>
              <a:t>&amp; Typography</a:t>
            </a:r>
          </a:p>
        </p:txBody>
      </p:sp>
      <p:sp>
        <p:nvSpPr>
          <p:cNvPr id="56" name="Shape 56"/>
          <p:cNvSpPr txBox="1"/>
          <p:nvPr>
            <p:ph idx="1" type="subTitle"/>
          </p:nvPr>
        </p:nvSpPr>
        <p:spPr>
          <a:xfrm>
            <a:off x="311700" y="2834125"/>
            <a:ext cx="8520599" cy="792600"/>
          </a:xfrm>
          <a:prstGeom prst="rect">
            <a:avLst/>
          </a:prstGeom>
        </p:spPr>
        <p:txBody>
          <a:bodyPr anchorCtr="0" anchor="t" bIns="91425" lIns="91425" rIns="91425" tIns="91425">
            <a:noAutofit/>
          </a:bodyPr>
          <a:lstStyle/>
          <a:p>
            <a:pPr lvl="0">
              <a:spcBef>
                <a:spcPts val="0"/>
              </a:spcBef>
              <a:buNone/>
            </a:pPr>
            <a:r>
              <a:rPr lang="en"/>
              <a:t>I399 Web Development</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43" name="Shape 143"/>
        <p:cNvGrpSpPr/>
        <p:nvPr/>
      </p:nvGrpSpPr>
      <p:grpSpPr>
        <a:xfrm>
          <a:off x="0" y="0"/>
          <a:ext cx="0" cy="0"/>
          <a:chOff x="0" y="0"/>
          <a:chExt cx="0" cy="0"/>
        </a:xfrm>
      </p:grpSpPr>
      <p:sp>
        <p:nvSpPr>
          <p:cNvPr id="144" name="Shape 144"/>
          <p:cNvSpPr/>
          <p:nvPr/>
        </p:nvSpPr>
        <p:spPr>
          <a:xfrm>
            <a:off x="311700" y="1653625"/>
            <a:ext cx="5777700" cy="35889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45" name="Shape 145"/>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ALIGNMENT</a:t>
            </a:r>
          </a:p>
        </p:txBody>
      </p:sp>
      <p:sp>
        <p:nvSpPr>
          <p:cNvPr id="146" name="Shape 146"/>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47" name="Shape 147"/>
          <p:cNvSpPr txBox="1"/>
          <p:nvPr/>
        </p:nvSpPr>
        <p:spPr>
          <a:xfrm>
            <a:off x="6300900" y="445025"/>
            <a:ext cx="2531400" cy="4419300"/>
          </a:xfrm>
          <a:prstGeom prst="rect">
            <a:avLst/>
          </a:prstGeom>
          <a:noFill/>
          <a:ln>
            <a:noFill/>
          </a:ln>
        </p:spPr>
        <p:txBody>
          <a:bodyPr anchorCtr="0" anchor="t" bIns="91425" lIns="91425" rIns="91425" tIns="91425">
            <a:noAutofit/>
          </a:bodyPr>
          <a:lstStyle/>
          <a:p>
            <a:pPr lvl="0">
              <a:spcBef>
                <a:spcPts val="0"/>
              </a:spcBef>
              <a:buNone/>
            </a:pPr>
            <a:r>
              <a:rPr lang="en"/>
              <a:t>Nothing should be placed arbitrarily. Lining elements up allows us to </a:t>
            </a:r>
            <a:r>
              <a:rPr b="1" lang="en"/>
              <a:t>unify</a:t>
            </a:r>
            <a:r>
              <a:rPr lang="en"/>
              <a:t> and </a:t>
            </a:r>
            <a:r>
              <a:rPr b="1" lang="en"/>
              <a:t>organize</a:t>
            </a:r>
            <a:r>
              <a:rPr lang="en"/>
              <a:t> our designs.</a:t>
            </a:r>
          </a:p>
          <a:p>
            <a:pPr lvl="0">
              <a:spcBef>
                <a:spcPts val="0"/>
              </a:spcBef>
              <a:buNone/>
            </a:pPr>
            <a:r>
              <a:t/>
            </a:r>
            <a:endParaRPr/>
          </a:p>
          <a:p>
            <a:pPr lvl="0">
              <a:spcBef>
                <a:spcPts val="0"/>
              </a:spcBef>
              <a:buNone/>
            </a:pPr>
            <a:r>
              <a:rPr lang="en"/>
              <a:t>When dealing with text we call this </a:t>
            </a:r>
            <a:r>
              <a:rPr b="1" lang="en"/>
              <a:t>alignment</a:t>
            </a:r>
            <a:r>
              <a:rPr lang="en"/>
              <a:t>.</a:t>
            </a:r>
          </a:p>
          <a:p>
            <a:pPr lvl="0">
              <a:spcBef>
                <a:spcPts val="0"/>
              </a:spcBef>
              <a:buNone/>
            </a:pPr>
            <a:r>
              <a:t/>
            </a:r>
            <a:endParaRPr/>
          </a:p>
          <a:p>
            <a:pPr lvl="0">
              <a:spcBef>
                <a:spcPts val="0"/>
              </a:spcBef>
              <a:buNone/>
            </a:pPr>
            <a:r>
              <a:rPr lang="en"/>
              <a:t>In designing an entire</a:t>
            </a:r>
            <a:r>
              <a:rPr lang="en"/>
              <a:t> page, we often talk about creating an </a:t>
            </a:r>
            <a:r>
              <a:rPr b="1" lang="en"/>
              <a:t>underlying grid.</a:t>
            </a:r>
          </a:p>
          <a:p>
            <a:pPr lvl="0">
              <a:spcBef>
                <a:spcPts val="0"/>
              </a:spcBef>
              <a:buNone/>
            </a:pPr>
            <a:r>
              <a:t/>
            </a:r>
            <a:endParaRPr/>
          </a:p>
          <a:p>
            <a:pPr lvl="0">
              <a:spcBef>
                <a:spcPts val="0"/>
              </a:spcBef>
              <a:buNone/>
            </a:pPr>
            <a:r>
              <a:rPr i="1" lang="en"/>
              <a:t>&gt; Be careful not to use more than one alignment in a design element, and more than a few on a page.</a:t>
            </a:r>
          </a:p>
          <a:p>
            <a:pPr lvl="0">
              <a:spcBef>
                <a:spcPts val="0"/>
              </a:spcBef>
              <a:buNone/>
            </a:pPr>
            <a:r>
              <a:t/>
            </a:r>
            <a:endParaRPr i="1"/>
          </a:p>
          <a:p>
            <a:pPr lvl="0" rtl="0">
              <a:spcBef>
                <a:spcPts val="0"/>
              </a:spcBef>
              <a:buNone/>
            </a:pPr>
            <a:r>
              <a:rPr i="1" lang="en"/>
              <a:t>&gt; Center alignment is for formality. Think queen’s party or graduation invitation.</a:t>
            </a:r>
          </a:p>
        </p:txBody>
      </p:sp>
      <p:sp>
        <p:nvSpPr>
          <p:cNvPr id="148" name="Shape 148"/>
          <p:cNvSpPr/>
          <p:nvPr/>
        </p:nvSpPr>
        <p:spPr>
          <a:xfrm>
            <a:off x="509875" y="1860800"/>
            <a:ext cx="5423700" cy="409200"/>
          </a:xfrm>
          <a:prstGeom prst="rect">
            <a:avLst/>
          </a:prstGeom>
          <a:solidFill>
            <a:srgbClr val="FFD966"/>
          </a:solidFill>
          <a:ln>
            <a:noFill/>
          </a:ln>
        </p:spPr>
        <p:txBody>
          <a:bodyPr anchorCtr="0" anchor="ctr" bIns="91425" lIns="91425" rIns="91425" tIns="91425">
            <a:noAutofit/>
          </a:bodyPr>
          <a:lstStyle/>
          <a:p>
            <a:pPr lvl="0" rtl="0">
              <a:spcBef>
                <a:spcPts val="0"/>
              </a:spcBef>
              <a:buNone/>
            </a:pPr>
            <a:r>
              <a:t/>
            </a:r>
            <a:endParaRPr/>
          </a:p>
        </p:txBody>
      </p:sp>
      <p:sp>
        <p:nvSpPr>
          <p:cNvPr id="149" name="Shape 149"/>
          <p:cNvSpPr/>
          <p:nvPr/>
        </p:nvSpPr>
        <p:spPr>
          <a:xfrm>
            <a:off x="523350" y="2367150"/>
            <a:ext cx="1893300" cy="1344000"/>
          </a:xfrm>
          <a:prstGeom prst="rect">
            <a:avLst/>
          </a:prstGeom>
          <a:solidFill>
            <a:srgbClr val="FFE599"/>
          </a:solidFill>
          <a:ln>
            <a:noFill/>
          </a:ln>
        </p:spPr>
        <p:txBody>
          <a:bodyPr anchorCtr="0" anchor="ctr" bIns="91425" lIns="91425" rIns="91425" tIns="91425">
            <a:noAutofit/>
          </a:bodyPr>
          <a:lstStyle/>
          <a:p>
            <a:pPr lvl="0" rtl="0">
              <a:spcBef>
                <a:spcPts val="0"/>
              </a:spcBef>
              <a:buNone/>
            </a:pPr>
            <a:r>
              <a:t/>
            </a:r>
            <a:endParaRPr/>
          </a:p>
        </p:txBody>
      </p:sp>
      <p:sp>
        <p:nvSpPr>
          <p:cNvPr id="150" name="Shape 150"/>
          <p:cNvSpPr/>
          <p:nvPr/>
        </p:nvSpPr>
        <p:spPr>
          <a:xfrm>
            <a:off x="2529505" y="2367150"/>
            <a:ext cx="1893300" cy="1344000"/>
          </a:xfrm>
          <a:prstGeom prst="rect">
            <a:avLst/>
          </a:prstGeom>
          <a:solidFill>
            <a:srgbClr val="FFE599"/>
          </a:solidFill>
          <a:ln>
            <a:noFill/>
          </a:ln>
        </p:spPr>
        <p:txBody>
          <a:bodyPr anchorCtr="0" anchor="ctr" bIns="91425" lIns="91425" rIns="91425" tIns="91425">
            <a:noAutofit/>
          </a:bodyPr>
          <a:lstStyle/>
          <a:p>
            <a:pPr lvl="0" rtl="0">
              <a:spcBef>
                <a:spcPts val="0"/>
              </a:spcBef>
              <a:buNone/>
            </a:pPr>
            <a:r>
              <a:t/>
            </a:r>
            <a:endParaRPr/>
          </a:p>
        </p:txBody>
      </p:sp>
      <p:sp>
        <p:nvSpPr>
          <p:cNvPr id="151" name="Shape 151"/>
          <p:cNvSpPr/>
          <p:nvPr/>
        </p:nvSpPr>
        <p:spPr>
          <a:xfrm>
            <a:off x="523350" y="3808300"/>
            <a:ext cx="1893300" cy="1344000"/>
          </a:xfrm>
          <a:prstGeom prst="rect">
            <a:avLst/>
          </a:prstGeom>
          <a:solidFill>
            <a:srgbClr val="FFE599"/>
          </a:solidFill>
          <a:ln>
            <a:noFill/>
          </a:ln>
        </p:spPr>
        <p:txBody>
          <a:bodyPr anchorCtr="0" anchor="ctr" bIns="91425" lIns="91425" rIns="91425" tIns="91425">
            <a:noAutofit/>
          </a:bodyPr>
          <a:lstStyle/>
          <a:p>
            <a:pPr lvl="0" rtl="0">
              <a:spcBef>
                <a:spcPts val="0"/>
              </a:spcBef>
              <a:buNone/>
            </a:pPr>
            <a:r>
              <a:t/>
            </a:r>
            <a:endParaRPr/>
          </a:p>
        </p:txBody>
      </p:sp>
      <p:sp>
        <p:nvSpPr>
          <p:cNvPr id="152" name="Shape 152"/>
          <p:cNvSpPr/>
          <p:nvPr/>
        </p:nvSpPr>
        <p:spPr>
          <a:xfrm>
            <a:off x="2529505" y="3808300"/>
            <a:ext cx="1893300" cy="1344000"/>
          </a:xfrm>
          <a:prstGeom prst="rect">
            <a:avLst/>
          </a:prstGeom>
          <a:solidFill>
            <a:srgbClr val="FFE599"/>
          </a:solidFill>
          <a:ln>
            <a:noFill/>
          </a:ln>
        </p:spPr>
        <p:txBody>
          <a:bodyPr anchorCtr="0" anchor="ctr" bIns="91425" lIns="91425" rIns="91425" tIns="91425">
            <a:noAutofit/>
          </a:bodyPr>
          <a:lstStyle/>
          <a:p>
            <a:pPr lvl="0" rtl="0">
              <a:spcBef>
                <a:spcPts val="0"/>
              </a:spcBef>
              <a:buNone/>
            </a:pPr>
            <a:r>
              <a:t/>
            </a:r>
            <a:endParaRPr/>
          </a:p>
        </p:txBody>
      </p:sp>
      <p:sp>
        <p:nvSpPr>
          <p:cNvPr id="153" name="Shape 153"/>
          <p:cNvSpPr/>
          <p:nvPr/>
        </p:nvSpPr>
        <p:spPr>
          <a:xfrm>
            <a:off x="4575425" y="2367150"/>
            <a:ext cx="1358100" cy="947700"/>
          </a:xfrm>
          <a:prstGeom prst="rect">
            <a:avLst/>
          </a:prstGeom>
          <a:solidFill>
            <a:srgbClr val="FFF2CC"/>
          </a:solidFill>
          <a:ln>
            <a:noFill/>
          </a:ln>
        </p:spPr>
        <p:txBody>
          <a:bodyPr anchorCtr="0" anchor="ctr" bIns="91425" lIns="91425" rIns="91425" tIns="91425">
            <a:noAutofit/>
          </a:bodyPr>
          <a:lstStyle/>
          <a:p>
            <a:pPr lvl="0" rtl="0">
              <a:spcBef>
                <a:spcPts val="0"/>
              </a:spcBef>
              <a:buNone/>
            </a:pPr>
            <a:r>
              <a:t/>
            </a:r>
            <a:endParaRPr/>
          </a:p>
        </p:txBody>
      </p:sp>
      <p:sp>
        <p:nvSpPr>
          <p:cNvPr id="154" name="Shape 154"/>
          <p:cNvSpPr/>
          <p:nvPr/>
        </p:nvSpPr>
        <p:spPr>
          <a:xfrm>
            <a:off x="4575425" y="3412000"/>
            <a:ext cx="1358100" cy="947700"/>
          </a:xfrm>
          <a:prstGeom prst="rect">
            <a:avLst/>
          </a:prstGeom>
          <a:solidFill>
            <a:srgbClr val="FFF2CC"/>
          </a:solidFill>
          <a:ln>
            <a:noFill/>
          </a:ln>
        </p:spPr>
        <p:txBody>
          <a:bodyPr anchorCtr="0" anchor="ctr" bIns="91425" lIns="91425" rIns="91425" tIns="91425">
            <a:noAutofit/>
          </a:bodyPr>
          <a:lstStyle/>
          <a:p>
            <a:pPr lvl="0" rtl="0">
              <a:spcBef>
                <a:spcPts val="0"/>
              </a:spcBef>
              <a:buNone/>
            </a:pPr>
            <a:r>
              <a:t/>
            </a:r>
            <a:endParaRPr/>
          </a:p>
        </p:txBody>
      </p:sp>
      <p:sp>
        <p:nvSpPr>
          <p:cNvPr id="155" name="Shape 155"/>
          <p:cNvSpPr/>
          <p:nvPr/>
        </p:nvSpPr>
        <p:spPr>
          <a:xfrm>
            <a:off x="4575425" y="4456850"/>
            <a:ext cx="1358100" cy="947700"/>
          </a:xfrm>
          <a:prstGeom prst="rect">
            <a:avLst/>
          </a:prstGeom>
          <a:solidFill>
            <a:srgbClr val="FFF2CC"/>
          </a:solidFill>
          <a:ln>
            <a:noFill/>
          </a:ln>
        </p:spPr>
        <p:txBody>
          <a:bodyPr anchorCtr="0" anchor="ctr" bIns="91425" lIns="91425" rIns="91425" tIns="91425">
            <a:noAutofit/>
          </a:bodyPr>
          <a:lstStyle/>
          <a:p>
            <a:pPr lvl="0" rt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59" name="Shape 159"/>
        <p:cNvGrpSpPr/>
        <p:nvPr/>
      </p:nvGrpSpPr>
      <p:grpSpPr>
        <a:xfrm>
          <a:off x="0" y="0"/>
          <a:ext cx="0" cy="0"/>
          <a:chOff x="0" y="0"/>
          <a:chExt cx="0" cy="0"/>
        </a:xfrm>
      </p:grpSpPr>
      <p:sp>
        <p:nvSpPr>
          <p:cNvPr id="160" name="Shape 160"/>
          <p:cNvSpPr txBox="1"/>
          <p:nvPr>
            <p:ph idx="1" type="body"/>
          </p:nvPr>
        </p:nvSpPr>
        <p:spPr>
          <a:xfrm>
            <a:off x="311700" y="1602675"/>
            <a:ext cx="5323500" cy="3194700"/>
          </a:xfrm>
          <a:prstGeom prst="rect">
            <a:avLst/>
          </a:prstGeom>
        </p:spPr>
        <p:txBody>
          <a:bodyPr anchorCtr="0" anchor="t" bIns="91425" lIns="91425" rIns="91425" tIns="91425">
            <a:noAutofit/>
          </a:bodyPr>
          <a:lstStyle/>
          <a:p>
            <a:pPr lvl="0" rtl="0">
              <a:spcBef>
                <a:spcPts val="0"/>
              </a:spcBef>
              <a:buNone/>
            </a:pPr>
            <a:r>
              <a:rPr lang="en" sz="1400">
                <a:solidFill>
                  <a:srgbClr val="333333"/>
                </a:solidFill>
                <a:highlight>
                  <a:srgbClr val="FFFFFF"/>
                </a:highlight>
              </a:rPr>
              <a:t>Dec 14, 2016</a:t>
            </a:r>
          </a:p>
          <a:p>
            <a:pPr lvl="0">
              <a:lnSpc>
                <a:spcPct val="120000"/>
              </a:lnSpc>
              <a:spcBef>
                <a:spcPts val="0"/>
              </a:spcBef>
              <a:spcAft>
                <a:spcPts val="0"/>
              </a:spcAft>
              <a:buNone/>
            </a:pPr>
            <a:r>
              <a:rPr lang="en" sz="1400">
                <a:solidFill>
                  <a:srgbClr val="000000"/>
                </a:solidFill>
                <a:highlight>
                  <a:srgbClr val="FFFFFF"/>
                </a:highlight>
              </a:rPr>
              <a:t>Straight No Chaser</a:t>
            </a:r>
          </a:p>
          <a:p>
            <a:pPr lvl="0" rtl="0">
              <a:lnSpc>
                <a:spcPct val="120000"/>
              </a:lnSpc>
              <a:spcBef>
                <a:spcPts val="0"/>
              </a:spcBef>
              <a:spcAft>
                <a:spcPts val="0"/>
              </a:spcAft>
              <a:buNone/>
            </a:pPr>
            <a:r>
              <a:rPr lang="en" sz="1400">
                <a:solidFill>
                  <a:srgbClr val="000000"/>
                </a:solidFill>
                <a:highlight>
                  <a:srgbClr val="FFFFFF"/>
                </a:highlight>
              </a:rPr>
              <a:t>Home for the holidays with their "I'll Have Another...World Tour"</a:t>
            </a:r>
          </a:p>
          <a:p>
            <a:pPr lvl="0">
              <a:spcBef>
                <a:spcPts val="0"/>
              </a:spcBef>
              <a:buNone/>
            </a:pPr>
            <a:r>
              <a:rPr lang="en" sz="1400">
                <a:solidFill>
                  <a:srgbClr val="434343"/>
                </a:solidFill>
              </a:rPr>
              <a:t>IU Auditorium</a:t>
            </a:r>
            <a:br>
              <a:rPr lang="en" sz="1400">
                <a:solidFill>
                  <a:srgbClr val="434343"/>
                </a:solidFill>
              </a:rPr>
            </a:br>
            <a:r>
              <a:rPr lang="en" sz="1400">
                <a:solidFill>
                  <a:srgbClr val="434343"/>
                </a:solidFill>
              </a:rPr>
              <a:t>8pm</a:t>
            </a:r>
          </a:p>
          <a:p>
            <a:pPr lvl="0" rtl="0">
              <a:spcBef>
                <a:spcPts val="0"/>
              </a:spcBef>
              <a:buNone/>
            </a:pPr>
            <a:r>
              <a:rPr lang="en" sz="1400">
                <a:solidFill>
                  <a:srgbClr val="333333"/>
                </a:solidFill>
                <a:highlight>
                  <a:srgbClr val="FFFFFF"/>
                </a:highlight>
              </a:rPr>
              <a:t>Straight No Chaser is a master of reinventing a cappella on the modern pop landscape. Originally formed in 1996 at Indiana University, the group has reassembled and reemerged as a phenomenon, now embarking on their 20th anniversary “I’ll Have Another…World Tour."</a:t>
            </a:r>
          </a:p>
        </p:txBody>
      </p:sp>
      <p:sp>
        <p:nvSpPr>
          <p:cNvPr id="161" name="Shape 161"/>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CONTRAST</a:t>
            </a:r>
          </a:p>
        </p:txBody>
      </p:sp>
      <p:sp>
        <p:nvSpPr>
          <p:cNvPr id="162" name="Shape 162"/>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63" name="Shape 163"/>
          <p:cNvSpPr txBox="1"/>
          <p:nvPr/>
        </p:nvSpPr>
        <p:spPr>
          <a:xfrm>
            <a:off x="6300900" y="1531350"/>
            <a:ext cx="2531400" cy="3163500"/>
          </a:xfrm>
          <a:prstGeom prst="rect">
            <a:avLst/>
          </a:prstGeom>
          <a:noFill/>
          <a:ln>
            <a:noFill/>
          </a:ln>
        </p:spPr>
        <p:txBody>
          <a:bodyPr anchorCtr="0" anchor="t" bIns="91425" lIns="91425" rIns="91425" tIns="91425">
            <a:noAutofit/>
          </a:bodyPr>
          <a:lstStyle/>
          <a:p>
            <a:pPr lvl="0">
              <a:spcBef>
                <a:spcPts val="0"/>
              </a:spcBef>
              <a:buNone/>
            </a:pPr>
            <a:r>
              <a:rPr lang="en"/>
              <a:t>We’ve applied </a:t>
            </a:r>
            <a:r>
              <a:rPr b="1" lang="en"/>
              <a:t>proximity</a:t>
            </a:r>
            <a:r>
              <a:rPr lang="en"/>
              <a:t> and </a:t>
            </a:r>
            <a:r>
              <a:rPr b="1" lang="en"/>
              <a:t>alignment</a:t>
            </a:r>
            <a:r>
              <a:rPr lang="en"/>
              <a:t> to this event listing about a concert, but it’s still not very interesting.</a:t>
            </a:r>
          </a:p>
          <a:p>
            <a:pPr lvl="0">
              <a:spcBef>
                <a:spcPts val="0"/>
              </a:spcBef>
              <a:buNone/>
            </a:pPr>
            <a:r>
              <a:t/>
            </a:r>
            <a:endParaRPr/>
          </a:p>
          <a:p>
            <a:pPr lvl="0">
              <a:spcBef>
                <a:spcPts val="0"/>
              </a:spcBef>
              <a:buNone/>
            </a:pPr>
            <a:r>
              <a:rPr lang="en"/>
              <a:t>We have not weighted the content, so the reader isn’t immediately filled in on what is important, and what is subsidiary.</a:t>
            </a:r>
          </a:p>
          <a:p>
            <a:pPr lvl="0">
              <a:spcBef>
                <a:spcPts val="0"/>
              </a:spcBef>
              <a:buNone/>
            </a:pPr>
            <a:r>
              <a:t/>
            </a:r>
            <a:endParaRPr/>
          </a:p>
          <a:p>
            <a:pPr lvl="0" rtl="0">
              <a:spcBef>
                <a:spcPts val="0"/>
              </a:spcBef>
              <a:buNone/>
            </a:pPr>
            <a:r>
              <a:rPr lang="en"/>
              <a:t>Add </a:t>
            </a:r>
            <a:r>
              <a:rPr b="1" lang="en"/>
              <a:t>contrast</a:t>
            </a:r>
            <a:r>
              <a:rPr lang="en"/>
              <a:t> by varying the size, placement, color, weight, and so on.</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67" name="Shape 167"/>
        <p:cNvGrpSpPr/>
        <p:nvPr/>
      </p:nvGrpSpPr>
      <p:grpSpPr>
        <a:xfrm>
          <a:off x="0" y="0"/>
          <a:ext cx="0" cy="0"/>
          <a:chOff x="0" y="0"/>
          <a:chExt cx="0" cy="0"/>
        </a:xfrm>
      </p:grpSpPr>
      <p:sp>
        <p:nvSpPr>
          <p:cNvPr id="168" name="Shape 168"/>
          <p:cNvSpPr txBox="1"/>
          <p:nvPr>
            <p:ph idx="1" type="body"/>
          </p:nvPr>
        </p:nvSpPr>
        <p:spPr>
          <a:xfrm>
            <a:off x="311700" y="1733100"/>
            <a:ext cx="4877100" cy="2835900"/>
          </a:xfrm>
          <a:prstGeom prst="rect">
            <a:avLst/>
          </a:prstGeom>
        </p:spPr>
        <p:txBody>
          <a:bodyPr anchorCtr="0" anchor="t" bIns="91425" lIns="91425" rIns="91425" tIns="91425">
            <a:noAutofit/>
          </a:bodyPr>
          <a:lstStyle/>
          <a:p>
            <a:pPr lvl="0" rtl="0">
              <a:spcBef>
                <a:spcPts val="0"/>
              </a:spcBef>
              <a:buNone/>
            </a:pPr>
            <a:r>
              <a:rPr lang="en" sz="1050">
                <a:solidFill>
                  <a:srgbClr val="333333"/>
                </a:solidFill>
                <a:highlight>
                  <a:srgbClr val="FFFFFF"/>
                </a:highlight>
              </a:rPr>
              <a:t>Dec 14, 2016</a:t>
            </a:r>
          </a:p>
          <a:p>
            <a:pPr lvl="0" rtl="0">
              <a:lnSpc>
                <a:spcPct val="120000"/>
              </a:lnSpc>
              <a:spcBef>
                <a:spcPts val="0"/>
              </a:spcBef>
              <a:spcAft>
                <a:spcPts val="0"/>
              </a:spcAft>
              <a:buNone/>
            </a:pPr>
            <a:r>
              <a:rPr b="1" lang="en" sz="2100">
                <a:solidFill>
                  <a:srgbClr val="7D1100"/>
                </a:solidFill>
                <a:highlight>
                  <a:srgbClr val="FFFFFF"/>
                </a:highlight>
              </a:rPr>
              <a:t>Straight No Chaser</a:t>
            </a:r>
          </a:p>
          <a:p>
            <a:pPr lvl="0" rtl="0">
              <a:lnSpc>
                <a:spcPct val="120000"/>
              </a:lnSpc>
              <a:spcBef>
                <a:spcPts val="0"/>
              </a:spcBef>
              <a:spcAft>
                <a:spcPts val="0"/>
              </a:spcAft>
              <a:buNone/>
            </a:pPr>
            <a:r>
              <a:rPr b="1" lang="en" sz="1200">
                <a:solidFill>
                  <a:srgbClr val="333333"/>
                </a:solidFill>
                <a:highlight>
                  <a:srgbClr val="FFFFFF"/>
                </a:highlight>
              </a:rPr>
              <a:t>Home for the holidays with their "I'll Have Another...World Tour"</a:t>
            </a:r>
          </a:p>
          <a:p>
            <a:pPr lvl="0" rtl="0">
              <a:spcBef>
                <a:spcPts val="0"/>
              </a:spcBef>
              <a:buNone/>
            </a:pPr>
            <a:r>
              <a:rPr lang="en">
                <a:solidFill>
                  <a:srgbClr val="434343"/>
                </a:solidFill>
              </a:rPr>
              <a:t>IU Auditorium </a:t>
            </a:r>
            <a:br>
              <a:rPr lang="en">
                <a:solidFill>
                  <a:srgbClr val="434343"/>
                </a:solidFill>
              </a:rPr>
            </a:br>
            <a:r>
              <a:rPr lang="en">
                <a:solidFill>
                  <a:srgbClr val="434343"/>
                </a:solidFill>
              </a:rPr>
              <a:t>8pm</a:t>
            </a:r>
          </a:p>
          <a:p>
            <a:pPr lvl="0" rtl="0">
              <a:spcBef>
                <a:spcPts val="0"/>
              </a:spcBef>
              <a:buNone/>
            </a:pPr>
            <a:r>
              <a:rPr lang="en" sz="1050">
                <a:solidFill>
                  <a:srgbClr val="333333"/>
                </a:solidFill>
                <a:highlight>
                  <a:srgbClr val="FFFFFF"/>
                </a:highlight>
              </a:rPr>
              <a:t>Straight No Chaser is a master of reinventing a cappella on the modern pop landscape. Originally formed in 1996 at Indiana University, the group has reassembled and reemerged as a phenomenon, now embarking on their 20th anniversary “I’ll Have Another…World Tour."</a:t>
            </a:r>
          </a:p>
        </p:txBody>
      </p:sp>
      <p:sp>
        <p:nvSpPr>
          <p:cNvPr id="169" name="Shape 169"/>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CONTRAST</a:t>
            </a:r>
          </a:p>
        </p:txBody>
      </p:sp>
      <p:sp>
        <p:nvSpPr>
          <p:cNvPr id="170" name="Shape 170"/>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71" name="Shape 171"/>
          <p:cNvSpPr txBox="1"/>
          <p:nvPr/>
        </p:nvSpPr>
        <p:spPr>
          <a:xfrm>
            <a:off x="6300900" y="1531350"/>
            <a:ext cx="2531400" cy="3163500"/>
          </a:xfrm>
          <a:prstGeom prst="rect">
            <a:avLst/>
          </a:prstGeom>
          <a:noFill/>
          <a:ln>
            <a:noFill/>
          </a:ln>
        </p:spPr>
        <p:txBody>
          <a:bodyPr anchorCtr="0" anchor="t" bIns="91425" lIns="91425" rIns="91425" tIns="91425">
            <a:noAutofit/>
          </a:bodyPr>
          <a:lstStyle/>
          <a:p>
            <a:pPr lvl="0">
              <a:spcBef>
                <a:spcPts val="0"/>
              </a:spcBef>
              <a:buNone/>
            </a:pPr>
            <a:r>
              <a:rPr lang="en"/>
              <a:t>Just by varying the size, color, and weight of the typography, we can improve the design.</a:t>
            </a:r>
          </a:p>
          <a:p>
            <a:pPr lvl="0">
              <a:spcBef>
                <a:spcPts val="0"/>
              </a:spcBef>
              <a:buNone/>
            </a:pPr>
            <a:r>
              <a:t/>
            </a:r>
            <a:endParaRPr/>
          </a:p>
          <a:p>
            <a:pPr lvl="0">
              <a:spcBef>
                <a:spcPts val="0"/>
              </a:spcBef>
              <a:buNone/>
            </a:pPr>
            <a:r>
              <a:rPr lang="en"/>
              <a:t>Sometimes design principles include </a:t>
            </a:r>
            <a:r>
              <a:rPr b="1" lang="en"/>
              <a:t>balance</a:t>
            </a:r>
            <a:r>
              <a:rPr lang="en"/>
              <a:t>, and </a:t>
            </a:r>
            <a:r>
              <a:rPr b="1" lang="en"/>
              <a:t>hierarchy</a:t>
            </a:r>
            <a:r>
              <a:rPr lang="en"/>
              <a:t>.</a:t>
            </a:r>
          </a:p>
          <a:p>
            <a:pPr lvl="0">
              <a:spcBef>
                <a:spcPts val="0"/>
              </a:spcBef>
              <a:buNone/>
            </a:pPr>
            <a:r>
              <a:t/>
            </a:r>
            <a:endParaRPr/>
          </a:p>
          <a:p>
            <a:pPr lvl="0" rtl="0">
              <a:spcBef>
                <a:spcPts val="0"/>
              </a:spcBef>
              <a:buNone/>
            </a:pPr>
            <a:r>
              <a:rPr lang="en"/>
              <a:t>These both are aspect of adding contrast and thus </a:t>
            </a:r>
            <a:r>
              <a:rPr b="1" lang="en"/>
              <a:t>interest</a:t>
            </a:r>
            <a:r>
              <a:rPr lang="en"/>
              <a:t> and </a:t>
            </a:r>
            <a:r>
              <a:rPr b="1" lang="en"/>
              <a:t>emphasis</a:t>
            </a:r>
            <a:r>
              <a:rPr lang="en"/>
              <a:t> to your designs.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75" name="Shape 175"/>
        <p:cNvGrpSpPr/>
        <p:nvPr/>
      </p:nvGrpSpPr>
      <p:grpSpPr>
        <a:xfrm>
          <a:off x="0" y="0"/>
          <a:ext cx="0" cy="0"/>
          <a:chOff x="0" y="0"/>
          <a:chExt cx="0" cy="0"/>
        </a:xfrm>
      </p:grpSpPr>
      <p:sp>
        <p:nvSpPr>
          <p:cNvPr id="176" name="Shape 176"/>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REPETITION</a:t>
            </a:r>
          </a:p>
        </p:txBody>
      </p:sp>
      <p:sp>
        <p:nvSpPr>
          <p:cNvPr id="177" name="Shape 177"/>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78" name="Shape 178"/>
          <p:cNvSpPr txBox="1"/>
          <p:nvPr/>
        </p:nvSpPr>
        <p:spPr>
          <a:xfrm>
            <a:off x="5909175" y="1462425"/>
            <a:ext cx="2923200" cy="3402000"/>
          </a:xfrm>
          <a:prstGeom prst="rect">
            <a:avLst/>
          </a:prstGeom>
          <a:noFill/>
          <a:ln>
            <a:noFill/>
          </a:ln>
        </p:spPr>
        <p:txBody>
          <a:bodyPr anchorCtr="0" anchor="t" bIns="91425" lIns="91425" rIns="91425" tIns="91425">
            <a:noAutofit/>
          </a:bodyPr>
          <a:lstStyle/>
          <a:p>
            <a:pPr lvl="0" rtl="0">
              <a:spcBef>
                <a:spcPts val="0"/>
              </a:spcBef>
              <a:buNone/>
            </a:pPr>
            <a:r>
              <a:rPr lang="en" sz="2400"/>
              <a:t>What design elements are repeated in this design?</a:t>
            </a:r>
          </a:p>
        </p:txBody>
      </p:sp>
      <p:pic>
        <p:nvPicPr>
          <p:cNvPr id="179" name="Shape 179"/>
          <p:cNvPicPr preferRelativeResize="0"/>
          <p:nvPr/>
        </p:nvPicPr>
        <p:blipFill>
          <a:blip r:embed="rId3">
            <a:alphaModFix/>
          </a:blip>
          <a:stretch>
            <a:fillRect/>
          </a:stretch>
        </p:blipFill>
        <p:spPr>
          <a:xfrm>
            <a:off x="906100" y="1462425"/>
            <a:ext cx="4690675" cy="351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83" name="Shape 183"/>
        <p:cNvGrpSpPr/>
        <p:nvPr/>
      </p:nvGrpSpPr>
      <p:grpSpPr>
        <a:xfrm>
          <a:off x="0" y="0"/>
          <a:ext cx="0" cy="0"/>
          <a:chOff x="0" y="0"/>
          <a:chExt cx="0" cy="0"/>
        </a:xfrm>
      </p:grpSpPr>
      <p:sp>
        <p:nvSpPr>
          <p:cNvPr id="184" name="Shape 184"/>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REPETITION</a:t>
            </a:r>
          </a:p>
        </p:txBody>
      </p:sp>
      <p:sp>
        <p:nvSpPr>
          <p:cNvPr id="185" name="Shape 185"/>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86" name="Shape 186"/>
          <p:cNvSpPr txBox="1"/>
          <p:nvPr/>
        </p:nvSpPr>
        <p:spPr>
          <a:xfrm>
            <a:off x="1882650" y="1471425"/>
            <a:ext cx="3753900" cy="3402000"/>
          </a:xfrm>
          <a:prstGeom prst="rect">
            <a:avLst/>
          </a:prstGeom>
          <a:noFill/>
          <a:ln>
            <a:noFill/>
          </a:ln>
        </p:spPr>
        <p:txBody>
          <a:bodyPr anchorCtr="0" anchor="t" bIns="91425" lIns="91425" rIns="91425" tIns="91425">
            <a:noAutofit/>
          </a:bodyPr>
          <a:lstStyle/>
          <a:p>
            <a:pPr lvl="0" rtl="0" algn="r">
              <a:spcBef>
                <a:spcPts val="0"/>
              </a:spcBef>
              <a:buNone/>
            </a:pPr>
            <a:r>
              <a:rPr lang="en" sz="2400"/>
              <a:t>How about in this design? What elements repeat?</a:t>
            </a:r>
          </a:p>
        </p:txBody>
      </p:sp>
      <p:pic>
        <p:nvPicPr>
          <p:cNvPr id="187" name="Shape 187"/>
          <p:cNvPicPr preferRelativeResize="0"/>
          <p:nvPr/>
        </p:nvPicPr>
        <p:blipFill>
          <a:blip r:embed="rId3">
            <a:alphaModFix/>
          </a:blip>
          <a:stretch>
            <a:fillRect/>
          </a:stretch>
        </p:blipFill>
        <p:spPr>
          <a:xfrm>
            <a:off x="5826852" y="0"/>
            <a:ext cx="3317145" cy="5143500"/>
          </a:xfrm>
          <a:prstGeom prst="rect">
            <a:avLst/>
          </a:prstGeom>
          <a:noFill/>
          <a:ln>
            <a:noFill/>
          </a:ln>
        </p:spPr>
      </p:pic>
      <p:sp>
        <p:nvSpPr>
          <p:cNvPr id="188" name="Shape 188"/>
          <p:cNvSpPr txBox="1"/>
          <p:nvPr/>
        </p:nvSpPr>
        <p:spPr>
          <a:xfrm>
            <a:off x="3152550" y="3846525"/>
            <a:ext cx="2484000" cy="1026900"/>
          </a:xfrm>
          <a:prstGeom prst="rect">
            <a:avLst/>
          </a:prstGeom>
          <a:noFill/>
          <a:ln>
            <a:noFill/>
          </a:ln>
        </p:spPr>
        <p:txBody>
          <a:bodyPr anchorCtr="0" anchor="ctr" bIns="91425" lIns="91425" rIns="91425" tIns="91425">
            <a:noAutofit/>
          </a:bodyPr>
          <a:lstStyle/>
          <a:p>
            <a:pPr lvl="0" rtl="0" algn="r">
              <a:spcBef>
                <a:spcPts val="0"/>
              </a:spcBef>
              <a:buNone/>
            </a:pPr>
            <a:r>
              <a:rPr lang="en" sz="1050">
                <a:solidFill>
                  <a:srgbClr val="1D2129"/>
                </a:solidFill>
                <a:highlight>
                  <a:srgbClr val="FFFFFF"/>
                </a:highlight>
              </a:rPr>
              <a:t>Poster for </a:t>
            </a:r>
            <a:r>
              <a:rPr lang="en" sz="1050">
                <a:solidFill>
                  <a:srgbClr val="1D2129"/>
                </a:solidFill>
                <a:highlight>
                  <a:srgbClr val="FFFFFF"/>
                </a:highlight>
              </a:rPr>
              <a:t>AIGA (American Institute of Graphic Arts) Get Out the Vote campaign, part of the Design for Democracy Initiative. Created by </a:t>
            </a:r>
            <a:r>
              <a:rPr lang="en" sz="1050">
                <a:solidFill>
                  <a:srgbClr val="333333"/>
                </a:solidFill>
                <a:highlight>
                  <a:srgbClr val="FFFFFF"/>
                </a:highlight>
              </a:rPr>
              <a:t>Jenny El-Shamy Design</a:t>
            </a:r>
            <a:r>
              <a:rPr lang="en" sz="1050">
                <a:solidFill>
                  <a:srgbClr val="90949C"/>
                </a:solidFill>
                <a:highlight>
                  <a:srgbClr val="FFFFFF"/>
                </a:highlight>
              </a:rPr>
              <a:t>.</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92" name="Shape 192"/>
        <p:cNvGrpSpPr/>
        <p:nvPr/>
      </p:nvGrpSpPr>
      <p:grpSpPr>
        <a:xfrm>
          <a:off x="0" y="0"/>
          <a:ext cx="0" cy="0"/>
          <a:chOff x="0" y="0"/>
          <a:chExt cx="0" cy="0"/>
        </a:xfrm>
      </p:grpSpPr>
      <p:sp>
        <p:nvSpPr>
          <p:cNvPr id="193" name="Shape 193"/>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REPETITION</a:t>
            </a:r>
          </a:p>
        </p:txBody>
      </p:sp>
      <p:sp>
        <p:nvSpPr>
          <p:cNvPr id="194" name="Shape 194"/>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95" name="Shape 195"/>
          <p:cNvSpPr txBox="1"/>
          <p:nvPr/>
        </p:nvSpPr>
        <p:spPr>
          <a:xfrm>
            <a:off x="5773475" y="445025"/>
            <a:ext cx="3058800" cy="4698600"/>
          </a:xfrm>
          <a:prstGeom prst="rect">
            <a:avLst/>
          </a:prstGeom>
          <a:noFill/>
          <a:ln>
            <a:noFill/>
          </a:ln>
        </p:spPr>
        <p:txBody>
          <a:bodyPr anchorCtr="0" anchor="t" bIns="91425" lIns="91425" rIns="91425" tIns="91425">
            <a:noAutofit/>
          </a:bodyPr>
          <a:lstStyle/>
          <a:p>
            <a:pPr lvl="0" rtl="0">
              <a:spcBef>
                <a:spcPts val="0"/>
              </a:spcBef>
              <a:buNone/>
            </a:pPr>
            <a:r>
              <a:rPr lang="en"/>
              <a:t>Repetition helps create </a:t>
            </a:r>
            <a:r>
              <a:rPr b="1" lang="en"/>
              <a:t>unity</a:t>
            </a:r>
            <a:r>
              <a:rPr lang="en"/>
              <a:t>.</a:t>
            </a:r>
          </a:p>
          <a:p>
            <a:pPr lvl="0" rtl="0">
              <a:spcBef>
                <a:spcPts val="0"/>
              </a:spcBef>
              <a:buNone/>
            </a:pPr>
            <a:r>
              <a:t/>
            </a:r>
            <a:endParaRPr/>
          </a:p>
          <a:p>
            <a:pPr lvl="0" rtl="0">
              <a:spcBef>
                <a:spcPts val="0"/>
              </a:spcBef>
              <a:buNone/>
            </a:pPr>
            <a:r>
              <a:rPr lang="en"/>
              <a:t>By repeating some aspect or element of our design, we </a:t>
            </a:r>
            <a:r>
              <a:rPr b="1" lang="en"/>
              <a:t>add visual interest</a:t>
            </a:r>
            <a:r>
              <a:rPr lang="en"/>
              <a:t> and we show that our design works as a whole.</a:t>
            </a:r>
          </a:p>
          <a:p>
            <a:pPr lvl="0" rtl="0">
              <a:spcBef>
                <a:spcPts val="0"/>
              </a:spcBef>
              <a:buNone/>
            </a:pPr>
            <a:r>
              <a:t/>
            </a:r>
            <a:endParaRPr/>
          </a:p>
          <a:p>
            <a:pPr lvl="0" rtl="0">
              <a:spcBef>
                <a:spcPts val="0"/>
              </a:spcBef>
              <a:buNone/>
            </a:pPr>
            <a:r>
              <a:rPr lang="en"/>
              <a:t>We want to take some of the </a:t>
            </a:r>
            <a:r>
              <a:rPr b="1" lang="en"/>
              <a:t>existing consistencies</a:t>
            </a:r>
            <a:r>
              <a:rPr lang="en"/>
              <a:t> and push them further.</a:t>
            </a:r>
          </a:p>
          <a:p>
            <a:pPr lvl="0" rtl="0">
              <a:spcBef>
                <a:spcPts val="0"/>
              </a:spcBef>
              <a:buNone/>
            </a:pPr>
            <a:r>
              <a:t/>
            </a:r>
            <a:endParaRPr/>
          </a:p>
          <a:p>
            <a:pPr lvl="0" rtl="0">
              <a:spcBef>
                <a:spcPts val="0"/>
              </a:spcBef>
              <a:buNone/>
            </a:pPr>
            <a:r>
              <a:rPr i="1" lang="en"/>
              <a:t>&gt; Avoid repeating an element so much that is becomes annoying.</a:t>
            </a:r>
          </a:p>
          <a:p>
            <a:pPr lvl="0" rtl="0">
              <a:spcBef>
                <a:spcPts val="0"/>
              </a:spcBef>
              <a:buNone/>
            </a:pPr>
            <a:r>
              <a:t/>
            </a:r>
            <a:endParaRPr i="1"/>
          </a:p>
          <a:p>
            <a:pPr lvl="0">
              <a:spcBef>
                <a:spcPts val="0"/>
              </a:spcBef>
              <a:buNone/>
            </a:pPr>
            <a:r>
              <a:rPr i="1" lang="en"/>
              <a:t>&gt; Repetition can be of a type treatment, a design element, a color.. Any aspect can be repeated.</a:t>
            </a:r>
          </a:p>
          <a:p>
            <a:pPr lvl="0">
              <a:spcBef>
                <a:spcPts val="0"/>
              </a:spcBef>
              <a:buNone/>
            </a:pPr>
            <a:r>
              <a:t/>
            </a:r>
            <a:endParaRPr i="1"/>
          </a:p>
          <a:p>
            <a:pPr lvl="0" rtl="0">
              <a:spcBef>
                <a:spcPts val="0"/>
              </a:spcBef>
              <a:buNone/>
            </a:pPr>
            <a:r>
              <a:rPr b="1" lang="en" sz="1800">
                <a:solidFill>
                  <a:srgbClr val="CC0000"/>
                </a:solidFill>
              </a:rPr>
              <a:t>Let’s evaluate the design of this site together.</a:t>
            </a:r>
          </a:p>
        </p:txBody>
      </p:sp>
      <p:pic>
        <p:nvPicPr>
          <p:cNvPr descr="Screen Shot 2016-09-18 at 11.19.49 PM.png" id="196" name="Shape 196"/>
          <p:cNvPicPr preferRelativeResize="0"/>
          <p:nvPr/>
        </p:nvPicPr>
        <p:blipFill>
          <a:blip r:embed="rId3">
            <a:alphaModFix/>
          </a:blip>
          <a:stretch>
            <a:fillRect/>
          </a:stretch>
        </p:blipFill>
        <p:spPr>
          <a:xfrm>
            <a:off x="-76200" y="1448524"/>
            <a:ext cx="5551972" cy="3771173"/>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0" name="Shape 200"/>
        <p:cNvGrpSpPr/>
        <p:nvPr/>
      </p:nvGrpSpPr>
      <p:grpSpPr>
        <a:xfrm>
          <a:off x="0" y="0"/>
          <a:ext cx="0" cy="0"/>
          <a:chOff x="0" y="0"/>
          <a:chExt cx="0" cy="0"/>
        </a:xfrm>
      </p:grpSpPr>
      <p:sp>
        <p:nvSpPr>
          <p:cNvPr id="201" name="Shape 20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Re-d</a:t>
            </a:r>
            <a:r>
              <a:rPr lang="en"/>
              <a:t>esign a business card</a:t>
            </a:r>
          </a:p>
        </p:txBody>
      </p:sp>
      <p:sp>
        <p:nvSpPr>
          <p:cNvPr id="202" name="Shape 20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sz="2200">
                <a:solidFill>
                  <a:srgbClr val="FFE599"/>
                </a:solidFill>
              </a:rPr>
              <a:t>Using the CRAP principles of design, draw </a:t>
            </a:r>
            <a:r>
              <a:rPr i="1" lang="en" sz="2200">
                <a:solidFill>
                  <a:srgbClr val="FFE599"/>
                </a:solidFill>
              </a:rPr>
              <a:t>another</a:t>
            </a:r>
            <a:r>
              <a:rPr lang="en" sz="2200">
                <a:solidFill>
                  <a:srgbClr val="FFE599"/>
                </a:solidFill>
              </a:rPr>
              <a:t> business card.</a:t>
            </a:r>
          </a:p>
          <a:p>
            <a:pPr indent="-381000" lvl="0" marL="457200" rtl="0">
              <a:spcBef>
                <a:spcPts val="0"/>
              </a:spcBef>
              <a:buClr>
                <a:srgbClr val="FFFFFF"/>
              </a:buClr>
              <a:buSzPct val="100000"/>
              <a:buAutoNum type="arabicPeriod"/>
            </a:pPr>
            <a:r>
              <a:rPr lang="en" sz="2400">
                <a:solidFill>
                  <a:srgbClr val="FFFFFF"/>
                </a:solidFill>
              </a:rPr>
              <a:t>Draw </a:t>
            </a:r>
            <a:r>
              <a:rPr lang="en" sz="2400">
                <a:solidFill>
                  <a:srgbClr val="FFFFFF"/>
                </a:solidFill>
              </a:rPr>
              <a:t>a second</a:t>
            </a:r>
            <a:r>
              <a:rPr lang="en" sz="2400">
                <a:solidFill>
                  <a:srgbClr val="FFFFFF"/>
                </a:solidFill>
              </a:rPr>
              <a:t> rectangle on your paper, same size.</a:t>
            </a:r>
          </a:p>
          <a:p>
            <a:pPr indent="-381000" lvl="0" marL="457200" rtl="0">
              <a:spcBef>
                <a:spcPts val="0"/>
              </a:spcBef>
              <a:buClr>
                <a:srgbClr val="FFFFFF"/>
              </a:buClr>
              <a:buSzPct val="100000"/>
              <a:buAutoNum type="arabicPeriod"/>
            </a:pPr>
            <a:r>
              <a:rPr lang="en" sz="2400">
                <a:solidFill>
                  <a:srgbClr val="FFFFFF"/>
                </a:solidFill>
              </a:rPr>
              <a:t>Design a business card with the following information:</a:t>
            </a:r>
          </a:p>
          <a:p>
            <a:pPr indent="-355600" lvl="1" marL="914400" rtl="0">
              <a:spcBef>
                <a:spcPts val="0"/>
              </a:spcBef>
              <a:buClr>
                <a:srgbClr val="FFFFFF"/>
              </a:buClr>
              <a:buSzPct val="100000"/>
              <a:buAutoNum type="alphaLcPeriod"/>
            </a:pPr>
            <a:r>
              <a:rPr lang="en" sz="2000">
                <a:solidFill>
                  <a:srgbClr val="FFFFFF"/>
                </a:solidFill>
              </a:rPr>
              <a:t>Ellen Starr Lyon</a:t>
            </a:r>
          </a:p>
          <a:p>
            <a:pPr indent="-355600" lvl="1" marL="914400" rtl="0">
              <a:spcBef>
                <a:spcPts val="0"/>
              </a:spcBef>
              <a:buClr>
                <a:srgbClr val="FFFFFF"/>
              </a:buClr>
              <a:buSzPct val="100000"/>
              <a:buAutoNum type="alphaLcPeriod"/>
            </a:pPr>
            <a:r>
              <a:rPr lang="en" sz="2000">
                <a:solidFill>
                  <a:srgbClr val="FFFFFF"/>
                </a:solidFill>
              </a:rPr>
              <a:t>Fine Art Oil Painting</a:t>
            </a:r>
          </a:p>
          <a:p>
            <a:pPr indent="-355600" lvl="1" marL="914400" rtl="0">
              <a:spcBef>
                <a:spcPts val="0"/>
              </a:spcBef>
              <a:buClr>
                <a:srgbClr val="FFFFFF"/>
              </a:buClr>
              <a:buSzPct val="100000"/>
              <a:buAutoNum type="alphaLcPeriod"/>
            </a:pPr>
            <a:r>
              <a:rPr lang="en" sz="2000">
                <a:solidFill>
                  <a:srgbClr val="FFFFFF"/>
                </a:solidFill>
              </a:rPr>
              <a:t>1122 S Azalea Dr, Bloomington, IN</a:t>
            </a:r>
          </a:p>
          <a:p>
            <a:pPr indent="-355600" lvl="1" marL="914400" rtl="0">
              <a:spcBef>
                <a:spcPts val="0"/>
              </a:spcBef>
              <a:buClr>
                <a:srgbClr val="FFFFFF"/>
              </a:buClr>
              <a:buSzPct val="100000"/>
              <a:buAutoNum type="alphaLcPeriod"/>
            </a:pPr>
            <a:r>
              <a:rPr lang="en" sz="2000">
                <a:solidFill>
                  <a:srgbClr val="FFFFFF"/>
                </a:solidFill>
              </a:rPr>
              <a:t>ellen_lyon@gmail.com</a:t>
            </a:r>
          </a:p>
          <a:p>
            <a:pPr indent="-355600" lvl="1" marL="914400" rtl="0">
              <a:spcBef>
                <a:spcPts val="0"/>
              </a:spcBef>
              <a:buClr>
                <a:srgbClr val="FFFFFF"/>
              </a:buClr>
              <a:buSzPct val="100000"/>
              <a:buAutoNum type="alphaLcPeriod"/>
            </a:pPr>
            <a:r>
              <a:rPr lang="en" sz="2000">
                <a:solidFill>
                  <a:srgbClr val="FFFFFF"/>
                </a:solidFill>
              </a:rPr>
              <a:t>812-855-1212</a:t>
            </a:r>
          </a:p>
          <a:p>
            <a:pPr lvl="0" rtl="0">
              <a:spcBef>
                <a:spcPts val="0"/>
              </a:spcBef>
              <a:buNone/>
            </a:pPr>
            <a:r>
              <a:t/>
            </a:r>
            <a:endParaRPr/>
          </a:p>
        </p:txBody>
      </p:sp>
      <p:sp>
        <p:nvSpPr>
          <p:cNvPr id="203" name="Shape 203"/>
          <p:cNvSpPr txBox="1"/>
          <p:nvPr/>
        </p:nvSpPr>
        <p:spPr>
          <a:xfrm>
            <a:off x="5900775" y="3695350"/>
            <a:ext cx="2657700" cy="1069500"/>
          </a:xfrm>
          <a:prstGeom prst="rect">
            <a:avLst/>
          </a:prstGeom>
          <a:noFill/>
          <a:ln>
            <a:noFill/>
          </a:ln>
        </p:spPr>
        <p:txBody>
          <a:bodyPr anchorCtr="0" anchor="t" bIns="91425" lIns="91425" rIns="91425" tIns="91425">
            <a:noAutofit/>
          </a:bodyPr>
          <a:lstStyle/>
          <a:p>
            <a:pPr lvl="0">
              <a:spcBef>
                <a:spcPts val="0"/>
              </a:spcBef>
              <a:buNone/>
            </a:pPr>
            <a:r>
              <a:rPr lang="en">
                <a:solidFill>
                  <a:srgbClr val="FFFFFF"/>
                </a:solidFill>
              </a:rPr>
              <a:t>Assume you can use an image of a painting this time around. When sketching, we usually indicate an image with a shaded box with an X inside.</a:t>
            </a:r>
          </a:p>
        </p:txBody>
      </p:sp>
      <p:sp>
        <p:nvSpPr>
          <p:cNvPr id="204" name="Shape 204"/>
          <p:cNvSpPr/>
          <p:nvPr/>
        </p:nvSpPr>
        <p:spPr>
          <a:xfrm>
            <a:off x="5999127" y="2879050"/>
            <a:ext cx="1212299" cy="816300"/>
          </a:xfrm>
          <a:prstGeom prst="rect">
            <a:avLst/>
          </a:prstGeom>
          <a:solidFill>
            <a:srgbClr val="D9D9D9"/>
          </a:solidFill>
          <a:ln cap="flat" cmpd="sng" w="19050">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5" name="Shape 205"/>
          <p:cNvCxnSpPr/>
          <p:nvPr/>
        </p:nvCxnSpPr>
        <p:spPr>
          <a:xfrm>
            <a:off x="6013068" y="2892114"/>
            <a:ext cx="1205400" cy="796500"/>
          </a:xfrm>
          <a:prstGeom prst="straightConnector1">
            <a:avLst/>
          </a:prstGeom>
          <a:noFill/>
          <a:ln cap="flat" cmpd="sng" w="19050">
            <a:solidFill>
              <a:schemeClr val="dk2"/>
            </a:solidFill>
            <a:prstDash val="solid"/>
            <a:round/>
            <a:headEnd len="lg" w="lg" type="none"/>
            <a:tailEnd len="lg" w="lg" type="none"/>
          </a:ln>
        </p:spPr>
      </p:cxnSp>
      <p:cxnSp>
        <p:nvCxnSpPr>
          <p:cNvPr id="206" name="Shape 206"/>
          <p:cNvCxnSpPr/>
          <p:nvPr/>
        </p:nvCxnSpPr>
        <p:spPr>
          <a:xfrm flipH="1">
            <a:off x="6019786" y="2885573"/>
            <a:ext cx="1198800" cy="796500"/>
          </a:xfrm>
          <a:prstGeom prst="straightConnector1">
            <a:avLst/>
          </a:prstGeom>
          <a:noFill/>
          <a:ln cap="flat" cmpd="sng" w="19050">
            <a:solidFill>
              <a:schemeClr val="dk2"/>
            </a:solidFill>
            <a:prstDash val="solid"/>
            <a:round/>
            <a:headEnd len="lg" w="lg" type="none"/>
            <a:tailEnd len="lg" w="lg"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a:t>Typography</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5" name="Shape 215"/>
        <p:cNvGrpSpPr/>
        <p:nvPr/>
      </p:nvGrpSpPr>
      <p:grpSpPr>
        <a:xfrm>
          <a:off x="0" y="0"/>
          <a:ext cx="0" cy="0"/>
          <a:chOff x="0" y="0"/>
          <a:chExt cx="0" cy="0"/>
        </a:xfrm>
      </p:grpSpPr>
      <p:sp>
        <p:nvSpPr>
          <p:cNvPr id="216" name="Shape 216"/>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Typography is about seeing type as a visual form</a:t>
            </a:r>
          </a:p>
        </p:txBody>
      </p:sp>
      <p:sp>
        <p:nvSpPr>
          <p:cNvPr id="217" name="Shape 217"/>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t/>
            </a:r>
            <a:endParaRPr/>
          </a:p>
        </p:txBody>
      </p:sp>
      <p:pic>
        <p:nvPicPr>
          <p:cNvPr id="218" name="Shape 218"/>
          <p:cNvPicPr preferRelativeResize="0"/>
          <p:nvPr/>
        </p:nvPicPr>
        <p:blipFill>
          <a:blip r:embed="rId3">
            <a:alphaModFix/>
          </a:blip>
          <a:stretch>
            <a:fillRect/>
          </a:stretch>
        </p:blipFill>
        <p:spPr>
          <a:xfrm>
            <a:off x="2221982" y="1152475"/>
            <a:ext cx="4700050" cy="3525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Typography is about seeing type as a visual form</a:t>
            </a:r>
          </a:p>
        </p:txBody>
      </p:sp>
      <p:sp>
        <p:nvSpPr>
          <p:cNvPr id="224" name="Shape 224"/>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t/>
            </a:r>
            <a:endParaRPr/>
          </a:p>
        </p:txBody>
      </p:sp>
      <p:pic>
        <p:nvPicPr>
          <p:cNvPr id="225" name="Shape 225"/>
          <p:cNvPicPr preferRelativeResize="0"/>
          <p:nvPr/>
        </p:nvPicPr>
        <p:blipFill>
          <a:blip r:embed="rId3">
            <a:alphaModFix/>
          </a:blip>
          <a:stretch>
            <a:fillRect/>
          </a:stretch>
        </p:blipFill>
        <p:spPr>
          <a:xfrm>
            <a:off x="1795687" y="1152475"/>
            <a:ext cx="5552624" cy="3701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t>The Principles of Design</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sz="3600"/>
              <a:t>What to watch for:</a:t>
            </a:r>
          </a:p>
        </p:txBody>
      </p:sp>
      <p:sp>
        <p:nvSpPr>
          <p:cNvPr id="231" name="Shape 231"/>
          <p:cNvSpPr txBox="1"/>
          <p:nvPr>
            <p:ph idx="1" type="body"/>
          </p:nvPr>
        </p:nvSpPr>
        <p:spPr>
          <a:xfrm>
            <a:off x="311700" y="1152475"/>
            <a:ext cx="3546300" cy="3416400"/>
          </a:xfrm>
          <a:prstGeom prst="rect">
            <a:avLst/>
          </a:prstGeom>
        </p:spPr>
        <p:txBody>
          <a:bodyPr anchorCtr="0" anchor="t" bIns="91425" lIns="91425" rIns="91425" tIns="91425">
            <a:noAutofit/>
          </a:bodyPr>
          <a:lstStyle/>
          <a:p>
            <a:pPr lvl="0" rtl="0">
              <a:spcBef>
                <a:spcPts val="0"/>
              </a:spcBef>
              <a:spcAft>
                <a:spcPts val="0"/>
              </a:spcAft>
              <a:buNone/>
            </a:pPr>
            <a:r>
              <a:rPr b="1" lang="en" sz="2400">
                <a:solidFill>
                  <a:srgbClr val="FFFFFF"/>
                </a:solidFill>
              </a:rPr>
              <a:t>1. </a:t>
            </a:r>
            <a:r>
              <a:rPr lang="en" sz="2400">
                <a:solidFill>
                  <a:srgbClr val="FFFFFF"/>
                </a:solidFill>
              </a:rPr>
              <a:t>Serif or sans serif</a:t>
            </a:r>
          </a:p>
          <a:p>
            <a:pPr lvl="0" rtl="0">
              <a:spcBef>
                <a:spcPts val="0"/>
              </a:spcBef>
              <a:spcAft>
                <a:spcPts val="0"/>
              </a:spcAft>
              <a:buNone/>
            </a:pPr>
            <a:r>
              <a:rPr b="1" lang="en" sz="2400">
                <a:solidFill>
                  <a:srgbClr val="FFFFFF"/>
                </a:solidFill>
              </a:rPr>
              <a:t>2. </a:t>
            </a:r>
            <a:r>
              <a:rPr lang="en" sz="2400">
                <a:solidFill>
                  <a:srgbClr val="FFFFFF"/>
                </a:solidFill>
              </a:rPr>
              <a:t>Proportion</a:t>
            </a:r>
          </a:p>
          <a:p>
            <a:pPr lvl="0" rtl="0">
              <a:spcBef>
                <a:spcPts val="0"/>
              </a:spcBef>
              <a:spcAft>
                <a:spcPts val="0"/>
              </a:spcAft>
              <a:buNone/>
            </a:pPr>
            <a:r>
              <a:rPr b="1" lang="en" sz="2400">
                <a:solidFill>
                  <a:srgbClr val="FFFFFF"/>
                </a:solidFill>
              </a:rPr>
              <a:t>3. </a:t>
            </a:r>
            <a:r>
              <a:rPr lang="en" sz="2400">
                <a:solidFill>
                  <a:srgbClr val="FFFFFF"/>
                </a:solidFill>
              </a:rPr>
              <a:t>Contrast</a:t>
            </a:r>
          </a:p>
          <a:p>
            <a:pPr lvl="0" rtl="0">
              <a:spcBef>
                <a:spcPts val="0"/>
              </a:spcBef>
              <a:spcAft>
                <a:spcPts val="0"/>
              </a:spcAft>
              <a:buNone/>
            </a:pPr>
            <a:r>
              <a:rPr b="1" lang="en" sz="2400">
                <a:solidFill>
                  <a:srgbClr val="FFFFFF"/>
                </a:solidFill>
              </a:rPr>
              <a:t>4. </a:t>
            </a:r>
            <a:r>
              <a:rPr lang="en" sz="2400">
                <a:solidFill>
                  <a:srgbClr val="FFFFFF"/>
                </a:solidFill>
              </a:rPr>
              <a:t>Arm type</a:t>
            </a:r>
          </a:p>
          <a:p>
            <a:pPr lvl="0" rtl="0">
              <a:spcBef>
                <a:spcPts val="0"/>
              </a:spcBef>
              <a:spcAft>
                <a:spcPts val="0"/>
              </a:spcAft>
              <a:buNone/>
            </a:pPr>
            <a:r>
              <a:rPr b="1" lang="en" sz="2400">
                <a:solidFill>
                  <a:srgbClr val="FFFFFF"/>
                </a:solidFill>
              </a:rPr>
              <a:t>5. </a:t>
            </a:r>
            <a:r>
              <a:rPr lang="en" sz="2400">
                <a:solidFill>
                  <a:srgbClr val="FFFFFF"/>
                </a:solidFill>
              </a:rPr>
              <a:t>Openings</a:t>
            </a:r>
          </a:p>
          <a:p>
            <a:pPr lvl="0" rtl="0">
              <a:spcBef>
                <a:spcPts val="0"/>
              </a:spcBef>
              <a:spcAft>
                <a:spcPts val="0"/>
              </a:spcAft>
              <a:buNone/>
            </a:pPr>
            <a:r>
              <a:rPr b="1" lang="en" sz="2400">
                <a:solidFill>
                  <a:srgbClr val="FFFFFF"/>
                </a:solidFill>
              </a:rPr>
              <a:t>6. </a:t>
            </a:r>
            <a:r>
              <a:rPr lang="en" sz="2400">
                <a:solidFill>
                  <a:srgbClr val="FFFFFF"/>
                </a:solidFill>
              </a:rPr>
              <a:t>Midlines</a:t>
            </a:r>
          </a:p>
          <a:p>
            <a:pPr lvl="0" rtl="0">
              <a:spcBef>
                <a:spcPts val="0"/>
              </a:spcBef>
              <a:spcAft>
                <a:spcPts val="0"/>
              </a:spcAft>
              <a:buNone/>
            </a:pPr>
            <a:r>
              <a:rPr b="1" lang="en" sz="2400">
                <a:solidFill>
                  <a:srgbClr val="FFFFFF"/>
                </a:solidFill>
              </a:rPr>
              <a:t>7. </a:t>
            </a:r>
            <a:r>
              <a:rPr lang="en" sz="2400">
                <a:solidFill>
                  <a:srgbClr val="FFFFFF"/>
                </a:solidFill>
              </a:rPr>
              <a:t>x-height</a:t>
            </a:r>
          </a:p>
          <a:p>
            <a:pPr lvl="0" rtl="0">
              <a:spcBef>
                <a:spcPts val="0"/>
              </a:spcBef>
              <a:spcAft>
                <a:spcPts val="0"/>
              </a:spcAft>
              <a:buNone/>
            </a:pPr>
            <a:r>
              <a:rPr b="1" lang="en" sz="2400">
                <a:solidFill>
                  <a:srgbClr val="FFFFFF"/>
                </a:solidFill>
              </a:rPr>
              <a:t>8. </a:t>
            </a:r>
            <a:r>
              <a:rPr lang="en" sz="2400">
                <a:solidFill>
                  <a:srgbClr val="FFFFFF"/>
                </a:solidFill>
              </a:rPr>
              <a:t>Details</a:t>
            </a:r>
          </a:p>
          <a:p>
            <a:pPr lvl="0" rtl="0">
              <a:spcBef>
                <a:spcPts val="0"/>
              </a:spcBef>
              <a:spcAft>
                <a:spcPts val="0"/>
              </a:spcAft>
              <a:buNone/>
            </a:pPr>
            <a:r>
              <a:t/>
            </a:r>
            <a:endParaRPr sz="2400">
              <a:solidFill>
                <a:srgbClr val="FFFFFF"/>
              </a:solidFill>
            </a:endParaRPr>
          </a:p>
          <a:p>
            <a:pPr lvl="0">
              <a:spcBef>
                <a:spcPts val="0"/>
              </a:spcBef>
              <a:buNone/>
            </a:pPr>
            <a:r>
              <a:t/>
            </a:r>
            <a:endParaRPr>
              <a:solidFill>
                <a:srgbClr val="FFFFFF"/>
              </a:solidFill>
            </a:endParaRPr>
          </a:p>
        </p:txBody>
      </p:sp>
      <p:sp>
        <p:nvSpPr>
          <p:cNvPr id="232" name="Shape 232"/>
          <p:cNvSpPr txBox="1"/>
          <p:nvPr/>
        </p:nvSpPr>
        <p:spPr>
          <a:xfrm>
            <a:off x="5447300" y="2136300"/>
            <a:ext cx="2326199" cy="2165100"/>
          </a:xfrm>
          <a:prstGeom prst="rect">
            <a:avLst/>
          </a:prstGeom>
          <a:noFill/>
          <a:ln>
            <a:noFill/>
          </a:ln>
        </p:spPr>
        <p:txBody>
          <a:bodyPr anchorCtr="0" anchor="t" bIns="91425" lIns="91425" rIns="91425" tIns="91425">
            <a:noAutofit/>
          </a:bodyPr>
          <a:lstStyle/>
          <a:p>
            <a:pPr lvl="0">
              <a:spcBef>
                <a:spcPts val="0"/>
              </a:spcBef>
              <a:buNone/>
            </a:pPr>
            <a:r>
              <a:rPr lang="en" sz="20000">
                <a:solidFill>
                  <a:schemeClr val="accent4"/>
                </a:solidFill>
              </a:rPr>
              <a:t>M</a:t>
            </a:r>
          </a:p>
        </p:txBody>
      </p:sp>
      <p:sp>
        <p:nvSpPr>
          <p:cNvPr id="233" name="Shape 233"/>
          <p:cNvSpPr txBox="1"/>
          <p:nvPr/>
        </p:nvSpPr>
        <p:spPr>
          <a:xfrm>
            <a:off x="5447300" y="-105000"/>
            <a:ext cx="2326199" cy="2165100"/>
          </a:xfrm>
          <a:prstGeom prst="rect">
            <a:avLst/>
          </a:prstGeom>
          <a:noFill/>
          <a:ln>
            <a:noFill/>
          </a:ln>
        </p:spPr>
        <p:txBody>
          <a:bodyPr anchorCtr="0" anchor="t" bIns="91425" lIns="91425" rIns="91425" tIns="91425">
            <a:noAutofit/>
          </a:bodyPr>
          <a:lstStyle/>
          <a:p>
            <a:pPr lvl="0" rtl="0">
              <a:spcBef>
                <a:spcPts val="0"/>
              </a:spcBef>
              <a:buNone/>
            </a:pPr>
            <a:r>
              <a:rPr lang="en" sz="20000">
                <a:solidFill>
                  <a:schemeClr val="accent4"/>
                </a:solidFill>
                <a:latin typeface="Georgia"/>
                <a:ea typeface="Georgia"/>
                <a:cs typeface="Georgia"/>
                <a:sym typeface="Georgia"/>
              </a:rPr>
              <a:t>M</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7" name="Shape 237"/>
        <p:cNvGrpSpPr/>
        <p:nvPr/>
      </p:nvGrpSpPr>
      <p:grpSpPr>
        <a:xfrm>
          <a:off x="0" y="0"/>
          <a:ext cx="0" cy="0"/>
          <a:chOff x="0" y="0"/>
          <a:chExt cx="0" cy="0"/>
        </a:xfrm>
      </p:grpSpPr>
      <p:sp>
        <p:nvSpPr>
          <p:cNvPr id="238" name="Shape 238"/>
          <p:cNvSpPr/>
          <p:nvPr/>
        </p:nvSpPr>
        <p:spPr>
          <a:xfrm>
            <a:off x="489450" y="1432912"/>
            <a:ext cx="97800" cy="11171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9" name="Shape 239"/>
          <p:cNvSpPr txBox="1"/>
          <p:nvPr/>
        </p:nvSpPr>
        <p:spPr>
          <a:xfrm>
            <a:off x="470500" y="258325"/>
            <a:ext cx="8492099" cy="2165100"/>
          </a:xfrm>
          <a:prstGeom prst="rect">
            <a:avLst/>
          </a:prstGeom>
          <a:noFill/>
          <a:ln>
            <a:noFill/>
          </a:ln>
        </p:spPr>
        <p:txBody>
          <a:bodyPr anchorCtr="0" anchor="t" bIns="91425" lIns="91425" rIns="91425" tIns="91425">
            <a:noAutofit/>
          </a:bodyPr>
          <a:lstStyle/>
          <a:p>
            <a:pPr lvl="0" rtl="0">
              <a:spcBef>
                <a:spcPts val="0"/>
              </a:spcBef>
              <a:buNone/>
            </a:pPr>
            <a:r>
              <a:rPr lang="en" sz="17500">
                <a:solidFill>
                  <a:schemeClr val="accent4"/>
                </a:solidFill>
                <a:latin typeface="Georgia"/>
                <a:ea typeface="Georgia"/>
                <a:cs typeface="Georgia"/>
                <a:sym typeface="Georgia"/>
              </a:rPr>
              <a:t>Website</a:t>
            </a:r>
          </a:p>
        </p:txBody>
      </p:sp>
      <p:cxnSp>
        <p:nvCxnSpPr>
          <p:cNvPr id="240" name="Shape 240"/>
          <p:cNvCxnSpPr/>
          <p:nvPr/>
        </p:nvCxnSpPr>
        <p:spPr>
          <a:xfrm>
            <a:off x="476650" y="946575"/>
            <a:ext cx="8165099" cy="0"/>
          </a:xfrm>
          <a:prstGeom prst="straightConnector1">
            <a:avLst/>
          </a:prstGeom>
          <a:noFill/>
          <a:ln cap="flat" cmpd="sng" w="19050">
            <a:solidFill>
              <a:srgbClr val="FFFFFF"/>
            </a:solidFill>
            <a:prstDash val="solid"/>
            <a:round/>
            <a:headEnd len="lg" w="lg" type="none"/>
            <a:tailEnd len="lg" w="lg" type="none"/>
          </a:ln>
        </p:spPr>
      </p:cxnSp>
      <p:cxnSp>
        <p:nvCxnSpPr>
          <p:cNvPr id="241" name="Shape 241"/>
          <p:cNvCxnSpPr/>
          <p:nvPr/>
        </p:nvCxnSpPr>
        <p:spPr>
          <a:xfrm>
            <a:off x="489450" y="2571750"/>
            <a:ext cx="8165099" cy="0"/>
          </a:xfrm>
          <a:prstGeom prst="straightConnector1">
            <a:avLst/>
          </a:prstGeom>
          <a:noFill/>
          <a:ln cap="flat" cmpd="sng" w="19050">
            <a:solidFill>
              <a:srgbClr val="FFFFFF"/>
            </a:solidFill>
            <a:prstDash val="solid"/>
            <a:round/>
            <a:headEnd len="lg" w="lg" type="none"/>
            <a:tailEnd len="lg" w="lg" type="none"/>
          </a:ln>
        </p:spPr>
      </p:cxnSp>
      <p:cxnSp>
        <p:nvCxnSpPr>
          <p:cNvPr id="242" name="Shape 242"/>
          <p:cNvCxnSpPr/>
          <p:nvPr/>
        </p:nvCxnSpPr>
        <p:spPr>
          <a:xfrm>
            <a:off x="489450" y="1411275"/>
            <a:ext cx="8165099" cy="0"/>
          </a:xfrm>
          <a:prstGeom prst="straightConnector1">
            <a:avLst/>
          </a:prstGeom>
          <a:noFill/>
          <a:ln cap="flat" cmpd="sng" w="19050">
            <a:solidFill>
              <a:srgbClr val="FFFFFF"/>
            </a:solidFill>
            <a:prstDash val="solid"/>
            <a:round/>
            <a:headEnd len="lg" w="lg" type="none"/>
            <a:tailEnd len="lg" w="lg" type="none"/>
          </a:ln>
        </p:spPr>
      </p:cxnSp>
      <p:cxnSp>
        <p:nvCxnSpPr>
          <p:cNvPr id="243" name="Shape 243"/>
          <p:cNvCxnSpPr/>
          <p:nvPr/>
        </p:nvCxnSpPr>
        <p:spPr>
          <a:xfrm>
            <a:off x="2760875" y="711450"/>
            <a:ext cx="0" cy="2158500"/>
          </a:xfrm>
          <a:prstGeom prst="straightConnector1">
            <a:avLst/>
          </a:prstGeom>
          <a:noFill/>
          <a:ln cap="flat" cmpd="sng" w="19050">
            <a:solidFill>
              <a:srgbClr val="FFFFFF"/>
            </a:solidFill>
            <a:prstDash val="solid"/>
            <a:round/>
            <a:headEnd len="lg" w="lg" type="none"/>
            <a:tailEnd len="lg" w="lg" type="none"/>
          </a:ln>
        </p:spPr>
      </p:cxnSp>
      <p:cxnSp>
        <p:nvCxnSpPr>
          <p:cNvPr id="244" name="Shape 244"/>
          <p:cNvCxnSpPr/>
          <p:nvPr/>
        </p:nvCxnSpPr>
        <p:spPr>
          <a:xfrm>
            <a:off x="3765500" y="709725"/>
            <a:ext cx="0" cy="2158500"/>
          </a:xfrm>
          <a:prstGeom prst="straightConnector1">
            <a:avLst/>
          </a:prstGeom>
          <a:noFill/>
          <a:ln cap="flat" cmpd="sng" w="19050">
            <a:solidFill>
              <a:srgbClr val="FFFFFF"/>
            </a:solidFill>
            <a:prstDash val="solid"/>
            <a:round/>
            <a:headEnd len="lg" w="lg" type="none"/>
            <a:tailEnd len="lg" w="lg" type="none"/>
          </a:ln>
        </p:spPr>
      </p:cxnSp>
      <p:cxnSp>
        <p:nvCxnSpPr>
          <p:cNvPr id="245" name="Shape 245"/>
          <p:cNvCxnSpPr/>
          <p:nvPr/>
        </p:nvCxnSpPr>
        <p:spPr>
          <a:xfrm>
            <a:off x="5046500" y="711450"/>
            <a:ext cx="0" cy="2158500"/>
          </a:xfrm>
          <a:prstGeom prst="straightConnector1">
            <a:avLst/>
          </a:prstGeom>
          <a:noFill/>
          <a:ln cap="flat" cmpd="sng" w="19050">
            <a:solidFill>
              <a:srgbClr val="FFFFFF"/>
            </a:solidFill>
            <a:prstDash val="solid"/>
            <a:round/>
            <a:headEnd len="lg" w="lg" type="none"/>
            <a:tailEnd len="lg" w="lg" type="none"/>
          </a:ln>
        </p:spPr>
      </p:cxnSp>
      <p:cxnSp>
        <p:nvCxnSpPr>
          <p:cNvPr id="246" name="Shape 246"/>
          <p:cNvCxnSpPr/>
          <p:nvPr/>
        </p:nvCxnSpPr>
        <p:spPr>
          <a:xfrm>
            <a:off x="5993525" y="709725"/>
            <a:ext cx="0" cy="2158500"/>
          </a:xfrm>
          <a:prstGeom prst="straightConnector1">
            <a:avLst/>
          </a:prstGeom>
          <a:noFill/>
          <a:ln cap="flat" cmpd="sng" w="19050">
            <a:solidFill>
              <a:srgbClr val="FFFFFF"/>
            </a:solidFill>
            <a:prstDash val="solid"/>
            <a:round/>
            <a:headEnd len="lg" w="lg" type="none"/>
            <a:tailEnd len="lg" w="lg" type="none"/>
          </a:ln>
        </p:spPr>
      </p:cxnSp>
      <p:cxnSp>
        <p:nvCxnSpPr>
          <p:cNvPr id="247" name="Shape 247"/>
          <p:cNvCxnSpPr/>
          <p:nvPr/>
        </p:nvCxnSpPr>
        <p:spPr>
          <a:xfrm>
            <a:off x="6618100" y="709725"/>
            <a:ext cx="0" cy="2158500"/>
          </a:xfrm>
          <a:prstGeom prst="straightConnector1">
            <a:avLst/>
          </a:prstGeom>
          <a:noFill/>
          <a:ln cap="flat" cmpd="sng" w="19050">
            <a:solidFill>
              <a:srgbClr val="FFFFFF"/>
            </a:solidFill>
            <a:prstDash val="solid"/>
            <a:round/>
            <a:headEnd len="lg" w="lg" type="none"/>
            <a:tailEnd len="lg" w="lg" type="none"/>
          </a:ln>
        </p:spPr>
      </p:cxnSp>
      <p:cxnSp>
        <p:nvCxnSpPr>
          <p:cNvPr id="248" name="Shape 248"/>
          <p:cNvCxnSpPr/>
          <p:nvPr/>
        </p:nvCxnSpPr>
        <p:spPr>
          <a:xfrm>
            <a:off x="7464175" y="711450"/>
            <a:ext cx="0" cy="2158500"/>
          </a:xfrm>
          <a:prstGeom prst="straightConnector1">
            <a:avLst/>
          </a:prstGeom>
          <a:noFill/>
          <a:ln cap="flat" cmpd="sng" w="19050">
            <a:solidFill>
              <a:srgbClr val="FFFFFF"/>
            </a:solidFill>
            <a:prstDash val="solid"/>
            <a:round/>
            <a:headEnd len="lg" w="lg" type="none"/>
            <a:tailEnd len="lg" w="lg" type="none"/>
          </a:ln>
        </p:spPr>
      </p:cxnSp>
      <p:sp>
        <p:nvSpPr>
          <p:cNvPr id="249" name="Shape 249"/>
          <p:cNvSpPr txBox="1"/>
          <p:nvPr/>
        </p:nvSpPr>
        <p:spPr>
          <a:xfrm rot="-5400000">
            <a:off x="-442049" y="1455075"/>
            <a:ext cx="1704299" cy="667799"/>
          </a:xfrm>
          <a:prstGeom prst="rect">
            <a:avLst/>
          </a:prstGeom>
          <a:noFill/>
          <a:ln>
            <a:noFill/>
          </a:ln>
        </p:spPr>
        <p:txBody>
          <a:bodyPr anchorCtr="0" anchor="t" bIns="91425" lIns="91425" rIns="91425" tIns="91425">
            <a:noAutofit/>
          </a:bodyPr>
          <a:lstStyle/>
          <a:p>
            <a:pPr lvl="0">
              <a:spcBef>
                <a:spcPts val="0"/>
              </a:spcBef>
              <a:buNone/>
            </a:pPr>
            <a:r>
              <a:rPr lang="en" sz="2400">
                <a:solidFill>
                  <a:srgbClr val="FFFFFF"/>
                </a:solidFill>
              </a:rPr>
              <a:t>x-height</a:t>
            </a:r>
          </a:p>
        </p:txBody>
      </p:sp>
      <p:sp>
        <p:nvSpPr>
          <p:cNvPr id="250" name="Shape 250"/>
          <p:cNvSpPr txBox="1"/>
          <p:nvPr/>
        </p:nvSpPr>
        <p:spPr>
          <a:xfrm>
            <a:off x="587250" y="3203525"/>
            <a:ext cx="8067300" cy="1393799"/>
          </a:xfrm>
          <a:prstGeom prst="rect">
            <a:avLst/>
          </a:prstGeom>
          <a:noFill/>
          <a:ln>
            <a:noFill/>
          </a:ln>
        </p:spPr>
        <p:txBody>
          <a:bodyPr anchorCtr="0" anchor="t" bIns="91425" lIns="91425" rIns="91425" tIns="91425">
            <a:noAutofit/>
          </a:bodyPr>
          <a:lstStyle/>
          <a:p>
            <a:pPr lvl="0" rtl="0">
              <a:spcBef>
                <a:spcPts val="0"/>
              </a:spcBef>
              <a:buNone/>
            </a:pPr>
            <a:r>
              <a:rPr lang="en" sz="10000">
                <a:solidFill>
                  <a:schemeClr val="accent4"/>
                </a:solidFill>
                <a:latin typeface="Georgia"/>
                <a:ea typeface="Georgia"/>
                <a:cs typeface="Georgia"/>
                <a:sym typeface="Georgia"/>
              </a:rPr>
              <a:t>O</a:t>
            </a:r>
            <a:r>
              <a:rPr lang="en" sz="10000">
                <a:solidFill>
                  <a:schemeClr val="accent4"/>
                </a:solidFill>
                <a:latin typeface="Syncopate"/>
                <a:ea typeface="Syncopate"/>
                <a:cs typeface="Syncopate"/>
                <a:sym typeface="Syncopate"/>
              </a:rPr>
              <a:t>O</a:t>
            </a:r>
            <a:r>
              <a:rPr lang="en" sz="10000">
                <a:solidFill>
                  <a:schemeClr val="accent4"/>
                </a:solidFill>
                <a:latin typeface="Corsiva"/>
                <a:ea typeface="Corsiva"/>
                <a:cs typeface="Corsiva"/>
                <a:sym typeface="Corsiva"/>
              </a:rPr>
              <a:t>O</a:t>
            </a:r>
            <a:r>
              <a:rPr lang="en" sz="10000">
                <a:solidFill>
                  <a:schemeClr val="accent4"/>
                </a:solidFill>
                <a:latin typeface="Georgia"/>
                <a:ea typeface="Georgia"/>
                <a:cs typeface="Georgia"/>
                <a:sym typeface="Georgia"/>
              </a:rPr>
              <a:t> </a:t>
            </a:r>
            <a:r>
              <a:rPr lang="en" sz="10000">
                <a:solidFill>
                  <a:schemeClr val="accent4"/>
                </a:solidFill>
                <a:latin typeface="Impact"/>
                <a:ea typeface="Impact"/>
                <a:cs typeface="Impact"/>
                <a:sym typeface="Impact"/>
              </a:rPr>
              <a:t>O </a:t>
            </a:r>
            <a:r>
              <a:rPr lang="en" sz="10000">
                <a:solidFill>
                  <a:schemeClr val="accent4"/>
                </a:solidFill>
                <a:latin typeface="Georgia"/>
                <a:ea typeface="Georgia"/>
                <a:cs typeface="Georgia"/>
                <a:sym typeface="Georgia"/>
              </a:rPr>
              <a:t>&amp;</a:t>
            </a:r>
            <a:r>
              <a:rPr lang="en" sz="10000">
                <a:solidFill>
                  <a:schemeClr val="accent4"/>
                </a:solidFill>
                <a:latin typeface="Impact"/>
                <a:ea typeface="Impact"/>
                <a:cs typeface="Impact"/>
                <a:sym typeface="Impact"/>
              </a:rPr>
              <a:t> </a:t>
            </a:r>
            <a:r>
              <a:rPr lang="en" sz="10000">
                <a:solidFill>
                  <a:schemeClr val="accent4"/>
                </a:solidFill>
                <a:latin typeface="Calibri"/>
                <a:ea typeface="Calibri"/>
                <a:cs typeface="Calibri"/>
                <a:sym typeface="Calibri"/>
              </a:rPr>
              <a:t>&amp;</a:t>
            </a:r>
            <a:r>
              <a:rPr lang="en" sz="10000">
                <a:solidFill>
                  <a:schemeClr val="accent4"/>
                </a:solidFill>
                <a:latin typeface="Impact"/>
                <a:ea typeface="Impact"/>
                <a:cs typeface="Impact"/>
                <a:sym typeface="Impact"/>
              </a:rPr>
              <a:t> </a:t>
            </a:r>
            <a:r>
              <a:rPr lang="en" sz="10000">
                <a:solidFill>
                  <a:schemeClr val="accent4"/>
                </a:solidFill>
                <a:latin typeface="Corsiva"/>
                <a:ea typeface="Corsiva"/>
                <a:cs typeface="Corsiva"/>
                <a:sym typeface="Corsiva"/>
              </a:rPr>
              <a:t>&amp;</a:t>
            </a:r>
            <a:r>
              <a:rPr lang="en" sz="10000">
                <a:solidFill>
                  <a:schemeClr val="accent4"/>
                </a:solidFill>
                <a:latin typeface="Impact"/>
                <a:ea typeface="Impact"/>
                <a:cs typeface="Impact"/>
                <a:sym typeface="Impact"/>
              </a:rPr>
              <a:t>  </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sp>
        <p:nvSpPr>
          <p:cNvPr id="255" name="Shape 25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These small details define a typeface’s </a:t>
            </a:r>
            <a:r>
              <a:rPr b="1" lang="en"/>
              <a:t>character</a:t>
            </a:r>
            <a:r>
              <a:rPr lang="en"/>
              <a:t>:</a:t>
            </a:r>
          </a:p>
        </p:txBody>
      </p:sp>
      <p:sp>
        <p:nvSpPr>
          <p:cNvPr id="256" name="Shape 25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355600" lvl="0" marL="457200" rtl="0">
              <a:spcBef>
                <a:spcPts val="0"/>
              </a:spcBef>
              <a:buClr>
                <a:srgbClr val="EFEFEF"/>
              </a:buClr>
              <a:buSzPct val="100000"/>
            </a:pPr>
            <a:r>
              <a:rPr lang="en" sz="2000">
                <a:solidFill>
                  <a:srgbClr val="EFEFEF"/>
                </a:solidFill>
              </a:rPr>
              <a:t>A large x-height makes a typeface appear larger than another in the same size.</a:t>
            </a:r>
          </a:p>
          <a:p>
            <a:pPr indent="-355600" lvl="0" marL="457200" rtl="0">
              <a:spcBef>
                <a:spcPts val="0"/>
              </a:spcBef>
              <a:buClr>
                <a:srgbClr val="EFEFEF"/>
              </a:buClr>
              <a:buSzPct val="100000"/>
            </a:pPr>
            <a:r>
              <a:rPr lang="en" sz="2000">
                <a:solidFill>
                  <a:srgbClr val="EFEFEF"/>
                </a:solidFill>
              </a:rPr>
              <a:t>If each letter has the same amount of space = “mono-spaced”</a:t>
            </a:r>
          </a:p>
          <a:p>
            <a:pPr indent="-355600" lvl="0" marL="457200" rtl="0">
              <a:spcBef>
                <a:spcPts val="0"/>
              </a:spcBef>
              <a:buClr>
                <a:srgbClr val="EFEFEF"/>
              </a:buClr>
              <a:buSzPct val="100000"/>
            </a:pPr>
            <a:r>
              <a:rPr lang="en" sz="2000">
                <a:solidFill>
                  <a:srgbClr val="EFEFEF"/>
                </a:solidFill>
              </a:rPr>
              <a:t>Arm positioning/shape, opening differences, and stroke width can all vary widely.</a:t>
            </a:r>
          </a:p>
          <a:p>
            <a:pPr lvl="0">
              <a:spcBef>
                <a:spcPts val="0"/>
              </a:spcBef>
              <a:buNone/>
            </a:pPr>
            <a:r>
              <a:t/>
            </a:r>
            <a:endParaRPr/>
          </a:p>
        </p:txBody>
      </p:sp>
      <p:sp>
        <p:nvSpPr>
          <p:cNvPr id="257" name="Shape 257"/>
          <p:cNvSpPr txBox="1"/>
          <p:nvPr/>
        </p:nvSpPr>
        <p:spPr>
          <a:xfrm>
            <a:off x="587250" y="3203525"/>
            <a:ext cx="8067300" cy="1393799"/>
          </a:xfrm>
          <a:prstGeom prst="rect">
            <a:avLst/>
          </a:prstGeom>
          <a:noFill/>
          <a:ln>
            <a:noFill/>
          </a:ln>
        </p:spPr>
        <p:txBody>
          <a:bodyPr anchorCtr="0" anchor="t" bIns="91425" lIns="91425" rIns="91425" tIns="91425">
            <a:noAutofit/>
          </a:bodyPr>
          <a:lstStyle/>
          <a:p>
            <a:pPr lvl="0" rtl="0">
              <a:spcBef>
                <a:spcPts val="0"/>
              </a:spcBef>
              <a:buNone/>
            </a:pPr>
            <a:r>
              <a:rPr lang="en" sz="10000">
                <a:solidFill>
                  <a:schemeClr val="accent4"/>
                </a:solidFill>
                <a:latin typeface="Impact"/>
                <a:ea typeface="Impact"/>
                <a:cs typeface="Impact"/>
                <a:sym typeface="Impact"/>
              </a:rPr>
              <a:t>SHOUT </a:t>
            </a:r>
            <a:r>
              <a:rPr lang="en" sz="8000">
                <a:solidFill>
                  <a:schemeClr val="accent4"/>
                </a:solidFill>
                <a:latin typeface="Courier New"/>
                <a:ea typeface="Courier New"/>
                <a:cs typeface="Courier New"/>
                <a:sym typeface="Courier New"/>
              </a:rPr>
              <a:t>whisper</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1" name="Shape 261"/>
        <p:cNvGrpSpPr/>
        <p:nvPr/>
      </p:nvGrpSpPr>
      <p:grpSpPr>
        <a:xfrm>
          <a:off x="0" y="0"/>
          <a:ext cx="0" cy="0"/>
          <a:chOff x="0" y="0"/>
          <a:chExt cx="0" cy="0"/>
        </a:xfrm>
      </p:grpSpPr>
      <p:sp>
        <p:nvSpPr>
          <p:cNvPr id="262" name="Shape 262"/>
          <p:cNvSpPr txBox="1"/>
          <p:nvPr>
            <p:ph idx="1" type="body"/>
          </p:nvPr>
        </p:nvSpPr>
        <p:spPr>
          <a:xfrm>
            <a:off x="311700" y="1152475"/>
            <a:ext cx="3201300" cy="3416400"/>
          </a:xfrm>
          <a:prstGeom prst="rect">
            <a:avLst/>
          </a:prstGeom>
        </p:spPr>
        <p:txBody>
          <a:bodyPr anchorCtr="0" anchor="t" bIns="91425" lIns="91425" rIns="91425" tIns="91425">
            <a:noAutofit/>
          </a:bodyPr>
          <a:lstStyle/>
          <a:p>
            <a:pPr lvl="0" algn="r">
              <a:spcBef>
                <a:spcPts val="0"/>
              </a:spcBef>
              <a:buNone/>
            </a:pPr>
            <a:r>
              <a:rPr lang="en" sz="2400">
                <a:solidFill>
                  <a:srgbClr val="FFFFFF"/>
                </a:solidFill>
              </a:rPr>
              <a:t>...and character implies </a:t>
            </a:r>
            <a:r>
              <a:rPr b="1" lang="en" sz="2400">
                <a:solidFill>
                  <a:srgbClr val="FFFFFF"/>
                </a:solidFill>
              </a:rPr>
              <a:t>emotion.</a:t>
            </a:r>
          </a:p>
          <a:p>
            <a:pPr lvl="0" rtl="0" algn="r">
              <a:spcBef>
                <a:spcPts val="0"/>
              </a:spcBef>
              <a:buNone/>
            </a:pPr>
            <a:r>
              <a:rPr lang="en" sz="2400">
                <a:solidFill>
                  <a:srgbClr val="FFFFFF"/>
                </a:solidFill>
              </a:rPr>
              <a:t>Your typography choices should support, not detract from or contrast with, the rest of your </a:t>
            </a:r>
            <a:br>
              <a:rPr lang="en" sz="2400">
                <a:solidFill>
                  <a:srgbClr val="FFFFFF"/>
                </a:solidFill>
              </a:rPr>
            </a:br>
            <a:r>
              <a:rPr lang="en" sz="2400">
                <a:solidFill>
                  <a:srgbClr val="FFFFFF"/>
                </a:solidFill>
              </a:rPr>
              <a:t>website design.</a:t>
            </a:r>
          </a:p>
        </p:txBody>
      </p:sp>
      <p:pic>
        <p:nvPicPr>
          <p:cNvPr id="263" name="Shape 263"/>
          <p:cNvPicPr preferRelativeResize="0"/>
          <p:nvPr/>
        </p:nvPicPr>
        <p:blipFill>
          <a:blip r:embed="rId3">
            <a:alphaModFix/>
          </a:blip>
          <a:stretch>
            <a:fillRect/>
          </a:stretch>
        </p:blipFill>
        <p:spPr>
          <a:xfrm>
            <a:off x="3696775" y="-1256399"/>
            <a:ext cx="5135525" cy="73951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7" name="Shape 267"/>
        <p:cNvGrpSpPr/>
        <p:nvPr/>
      </p:nvGrpSpPr>
      <p:grpSpPr>
        <a:xfrm>
          <a:off x="0" y="0"/>
          <a:ext cx="0" cy="0"/>
          <a:chOff x="0" y="0"/>
          <a:chExt cx="0" cy="0"/>
        </a:xfrm>
      </p:grpSpPr>
      <p:pic>
        <p:nvPicPr>
          <p:cNvPr id="268" name="Shape 268"/>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69" name="Shape 269"/>
          <p:cNvPicPr preferRelativeResize="0"/>
          <p:nvPr/>
        </p:nvPicPr>
        <p:blipFill>
          <a:blip r:embed="rId4">
            <a:alphaModFix/>
          </a:blip>
          <a:stretch>
            <a:fillRect/>
          </a:stretch>
        </p:blipFill>
        <p:spPr>
          <a:xfrm>
            <a:off x="2000250" y="0"/>
            <a:ext cx="5143500" cy="5143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3" name="Shape 273"/>
        <p:cNvGrpSpPr/>
        <p:nvPr/>
      </p:nvGrpSpPr>
      <p:grpSpPr>
        <a:xfrm>
          <a:off x="0" y="0"/>
          <a:ext cx="0" cy="0"/>
          <a:chOff x="0" y="0"/>
          <a:chExt cx="0" cy="0"/>
        </a:xfrm>
      </p:grpSpPr>
      <p:pic>
        <p:nvPicPr>
          <p:cNvPr id="274" name="Shape 274"/>
          <p:cNvPicPr preferRelativeResize="0"/>
          <p:nvPr/>
        </p:nvPicPr>
        <p:blipFill>
          <a:blip r:embed="rId3">
            <a:alphaModFix/>
          </a:blip>
          <a:stretch>
            <a:fillRect/>
          </a:stretch>
        </p:blipFill>
        <p:spPr>
          <a:xfrm>
            <a:off x="0" y="0"/>
            <a:ext cx="9144001" cy="513793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8" name="Shape 278"/>
        <p:cNvGrpSpPr/>
        <p:nvPr/>
      </p:nvGrpSpPr>
      <p:grpSpPr>
        <a:xfrm>
          <a:off x="0" y="0"/>
          <a:ext cx="0" cy="0"/>
          <a:chOff x="0" y="0"/>
          <a:chExt cx="0" cy="0"/>
        </a:xfrm>
      </p:grpSpPr>
      <p:pic>
        <p:nvPicPr>
          <p:cNvPr id="279" name="Shape 279"/>
          <p:cNvPicPr preferRelativeResize="0"/>
          <p:nvPr/>
        </p:nvPicPr>
        <p:blipFill>
          <a:blip r:embed="rId3">
            <a:alphaModFix/>
          </a:blip>
          <a:stretch>
            <a:fillRect/>
          </a:stretch>
        </p:blipFill>
        <p:spPr>
          <a:xfrm>
            <a:off x="0" y="0"/>
            <a:ext cx="9152404" cy="51434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3" name="Shape 283"/>
        <p:cNvGrpSpPr/>
        <p:nvPr/>
      </p:nvGrpSpPr>
      <p:grpSpPr>
        <a:xfrm>
          <a:off x="0" y="0"/>
          <a:ext cx="0" cy="0"/>
          <a:chOff x="0" y="0"/>
          <a:chExt cx="0" cy="0"/>
        </a:xfrm>
      </p:grpSpPr>
      <p:pic>
        <p:nvPicPr>
          <p:cNvPr id="284" name="Shape 284"/>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8" name="Shape 288"/>
        <p:cNvGrpSpPr/>
        <p:nvPr/>
      </p:nvGrpSpPr>
      <p:grpSpPr>
        <a:xfrm>
          <a:off x="0" y="0"/>
          <a:ext cx="0" cy="0"/>
          <a:chOff x="0" y="0"/>
          <a:chExt cx="0" cy="0"/>
        </a:xfrm>
      </p:grpSpPr>
      <p:sp>
        <p:nvSpPr>
          <p:cNvPr id="289" name="Shape 289"/>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a:t>Advice on paragraphs</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Keep Paragraphs a reasonable width</a:t>
            </a:r>
          </a:p>
        </p:txBody>
      </p:sp>
      <p:sp>
        <p:nvSpPr>
          <p:cNvPr id="295" name="Shape 295"/>
          <p:cNvSpPr txBox="1"/>
          <p:nvPr>
            <p:ph idx="1" type="body"/>
          </p:nvPr>
        </p:nvSpPr>
        <p:spPr>
          <a:xfrm>
            <a:off x="103725" y="1152475"/>
            <a:ext cx="8851500" cy="980399"/>
          </a:xfrm>
          <a:prstGeom prst="rect">
            <a:avLst/>
          </a:prstGeom>
        </p:spPr>
        <p:txBody>
          <a:bodyPr anchorCtr="0" anchor="t" bIns="91425" lIns="91425" rIns="91425" tIns="91425">
            <a:noAutofit/>
          </a:bodyPr>
          <a:lstStyle/>
          <a:p>
            <a:pPr lvl="0">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296" name="Shape 296"/>
          <p:cNvSpPr txBox="1"/>
          <p:nvPr>
            <p:ph idx="1" type="body"/>
          </p:nvPr>
        </p:nvSpPr>
        <p:spPr>
          <a:xfrm>
            <a:off x="637800" y="2081550"/>
            <a:ext cx="1479600" cy="980399"/>
          </a:xfrm>
          <a:prstGeom prst="rect">
            <a:avLst/>
          </a:prstGeom>
        </p:spPr>
        <p:txBody>
          <a:bodyPr anchorCtr="0" anchor="t" bIns="91425" lIns="91425" rIns="91425" tIns="91425">
            <a:noAutofit/>
          </a:bodyPr>
          <a:lstStyle/>
          <a:p>
            <a:pPr lvl="0" rtl="0">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297" name="Shape 297"/>
          <p:cNvSpPr txBox="1"/>
          <p:nvPr>
            <p:ph idx="1" type="body"/>
          </p:nvPr>
        </p:nvSpPr>
        <p:spPr>
          <a:xfrm>
            <a:off x="2529150" y="2132875"/>
            <a:ext cx="3381600" cy="1610400"/>
          </a:xfrm>
          <a:prstGeom prst="rect">
            <a:avLst/>
          </a:prstGeom>
        </p:spPr>
        <p:txBody>
          <a:bodyPr anchorCtr="0" anchor="t" bIns="91425" lIns="91425" rIns="91425" tIns="91425">
            <a:noAutofit/>
          </a:bodyPr>
          <a:lstStyle/>
          <a:p>
            <a:pPr lvl="0" rtl="0">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298" name="Shape 298"/>
          <p:cNvSpPr txBox="1"/>
          <p:nvPr/>
        </p:nvSpPr>
        <p:spPr>
          <a:xfrm rot="-5400000">
            <a:off x="-261449" y="2557275"/>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too narrow</a:t>
            </a:r>
          </a:p>
        </p:txBody>
      </p:sp>
      <p:sp>
        <p:nvSpPr>
          <p:cNvPr id="299" name="Shape 299"/>
          <p:cNvSpPr txBox="1"/>
          <p:nvPr/>
        </p:nvSpPr>
        <p:spPr>
          <a:xfrm>
            <a:off x="7585200" y="1541275"/>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too wide</a:t>
            </a:r>
          </a:p>
        </p:txBody>
      </p:sp>
      <p:sp>
        <p:nvSpPr>
          <p:cNvPr id="300" name="Shape 300"/>
          <p:cNvSpPr txBox="1"/>
          <p:nvPr/>
        </p:nvSpPr>
        <p:spPr>
          <a:xfrm>
            <a:off x="2527775" y="3471625"/>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just right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20124D"/>
        </a:solidFill>
      </p:bgPr>
    </p:bg>
    <p:spTree>
      <p:nvGrpSpPr>
        <p:cNvPr id="65" name="Shape 65"/>
        <p:cNvGrpSpPr/>
        <p:nvPr/>
      </p:nvGrpSpPr>
      <p:grpSpPr>
        <a:xfrm>
          <a:off x="0" y="0"/>
          <a:ext cx="0" cy="0"/>
          <a:chOff x="0" y="0"/>
          <a:chExt cx="0" cy="0"/>
        </a:xfrm>
      </p:grpSpPr>
      <p:sp>
        <p:nvSpPr>
          <p:cNvPr id="66" name="Shape 6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Design a business card</a:t>
            </a:r>
          </a:p>
        </p:txBody>
      </p:sp>
      <p:sp>
        <p:nvSpPr>
          <p:cNvPr id="67" name="Shape 6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FFE599"/>
                </a:solidFill>
              </a:rPr>
              <a:t>Take out a piece of paper to draw on.. This will be your participation today. </a:t>
            </a:r>
            <a:br>
              <a:rPr lang="en">
                <a:solidFill>
                  <a:srgbClr val="FFE599"/>
                </a:solidFill>
              </a:rPr>
            </a:br>
            <a:r>
              <a:rPr lang="en">
                <a:solidFill>
                  <a:srgbClr val="FFE599"/>
                </a:solidFill>
              </a:rPr>
              <a:t>Several parts so hang on to it! :-)</a:t>
            </a:r>
          </a:p>
          <a:p>
            <a:pPr indent="-381000" lvl="0" marL="457200" rtl="0">
              <a:spcBef>
                <a:spcPts val="0"/>
              </a:spcBef>
              <a:buClr>
                <a:srgbClr val="FFFFFF"/>
              </a:buClr>
              <a:buSzPct val="100000"/>
              <a:buAutoNum type="arabicPeriod"/>
            </a:pPr>
            <a:r>
              <a:rPr lang="en" sz="2400">
                <a:solidFill>
                  <a:srgbClr val="FFFFFF"/>
                </a:solidFill>
              </a:rPr>
              <a:t>Draw a rectangle on your paper, roughly 3.5 x 2 inches.</a:t>
            </a:r>
          </a:p>
          <a:p>
            <a:pPr indent="-381000" lvl="0" marL="457200" rtl="0">
              <a:spcBef>
                <a:spcPts val="0"/>
              </a:spcBef>
              <a:buClr>
                <a:srgbClr val="FFFFFF"/>
              </a:buClr>
              <a:buSzPct val="100000"/>
              <a:buAutoNum type="arabicPeriod"/>
            </a:pPr>
            <a:r>
              <a:rPr lang="en" sz="2400">
                <a:solidFill>
                  <a:srgbClr val="FFFFFF"/>
                </a:solidFill>
              </a:rPr>
              <a:t>Design a business card with the following information:</a:t>
            </a:r>
          </a:p>
          <a:p>
            <a:pPr indent="-355600" lvl="1" marL="914400" rtl="0">
              <a:spcBef>
                <a:spcPts val="0"/>
              </a:spcBef>
              <a:buClr>
                <a:srgbClr val="FFFFFF"/>
              </a:buClr>
              <a:buSzPct val="100000"/>
              <a:buAutoNum type="alphaLcPeriod"/>
            </a:pPr>
            <a:r>
              <a:rPr lang="en" sz="2000">
                <a:solidFill>
                  <a:srgbClr val="FFFFFF"/>
                </a:solidFill>
              </a:rPr>
              <a:t>Ellen Starr Lyon</a:t>
            </a:r>
          </a:p>
          <a:p>
            <a:pPr indent="-355600" lvl="1" marL="914400" rtl="0">
              <a:spcBef>
                <a:spcPts val="0"/>
              </a:spcBef>
              <a:buClr>
                <a:srgbClr val="FFFFFF"/>
              </a:buClr>
              <a:buSzPct val="100000"/>
              <a:buAutoNum type="alphaLcPeriod"/>
            </a:pPr>
            <a:r>
              <a:rPr lang="en" sz="2000">
                <a:solidFill>
                  <a:srgbClr val="FFFFFF"/>
                </a:solidFill>
              </a:rPr>
              <a:t>Fine Art Oil Painting</a:t>
            </a:r>
          </a:p>
          <a:p>
            <a:pPr indent="-355600" lvl="1" marL="914400" rtl="0">
              <a:spcBef>
                <a:spcPts val="0"/>
              </a:spcBef>
              <a:buClr>
                <a:srgbClr val="FFFFFF"/>
              </a:buClr>
              <a:buSzPct val="100000"/>
              <a:buAutoNum type="alphaLcPeriod"/>
            </a:pPr>
            <a:r>
              <a:rPr lang="en" sz="2000">
                <a:solidFill>
                  <a:srgbClr val="FFFFFF"/>
                </a:solidFill>
              </a:rPr>
              <a:t>1122 S Azalea Dr, Bloomington, IN</a:t>
            </a:r>
          </a:p>
          <a:p>
            <a:pPr indent="-355600" lvl="1" marL="914400" rtl="0">
              <a:spcBef>
                <a:spcPts val="0"/>
              </a:spcBef>
              <a:buClr>
                <a:srgbClr val="FFFFFF"/>
              </a:buClr>
              <a:buSzPct val="100000"/>
              <a:buAutoNum type="alphaLcPeriod"/>
            </a:pPr>
            <a:r>
              <a:rPr lang="en" sz="2000">
                <a:solidFill>
                  <a:srgbClr val="FFFFFF"/>
                </a:solidFill>
              </a:rPr>
              <a:t>ellen_lyon@gmail.com</a:t>
            </a:r>
          </a:p>
          <a:p>
            <a:pPr indent="-355600" lvl="1" marL="914400" rtl="0">
              <a:spcBef>
                <a:spcPts val="0"/>
              </a:spcBef>
              <a:buClr>
                <a:srgbClr val="FFFFFF"/>
              </a:buClr>
              <a:buSzPct val="100000"/>
              <a:buAutoNum type="alphaLcPeriod"/>
            </a:pPr>
            <a:r>
              <a:rPr lang="en" sz="2000">
                <a:solidFill>
                  <a:srgbClr val="FFFFFF"/>
                </a:solidFill>
              </a:rPr>
              <a:t>812-855-1212</a:t>
            </a:r>
          </a:p>
          <a:p>
            <a:pPr lvl="0">
              <a:spcBef>
                <a:spcPts val="0"/>
              </a:spcBef>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4" name="Shape 304"/>
        <p:cNvGrpSpPr/>
        <p:nvPr/>
      </p:nvGrpSpPr>
      <p:grpSpPr>
        <a:xfrm>
          <a:off x="0" y="0"/>
          <a:ext cx="0" cy="0"/>
          <a:chOff x="0" y="0"/>
          <a:chExt cx="0" cy="0"/>
        </a:xfrm>
      </p:grpSpPr>
      <p:sp>
        <p:nvSpPr>
          <p:cNvPr id="305" name="Shape 30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Keep paragraphs a reasonable line-height</a:t>
            </a:r>
          </a:p>
        </p:txBody>
      </p:sp>
      <p:sp>
        <p:nvSpPr>
          <p:cNvPr id="306" name="Shape 306"/>
          <p:cNvSpPr txBox="1"/>
          <p:nvPr>
            <p:ph idx="1" type="body"/>
          </p:nvPr>
        </p:nvSpPr>
        <p:spPr>
          <a:xfrm>
            <a:off x="311700" y="1223075"/>
            <a:ext cx="3315899" cy="3650699"/>
          </a:xfrm>
          <a:prstGeom prst="rect">
            <a:avLst/>
          </a:prstGeom>
        </p:spPr>
        <p:txBody>
          <a:bodyPr anchorCtr="0" anchor="t" bIns="91425" lIns="91425" rIns="91425" tIns="91425">
            <a:noAutofit/>
          </a:bodyPr>
          <a:lstStyle/>
          <a:p>
            <a:pPr lvl="0" rtl="0">
              <a:lnSpc>
                <a:spcPct val="200000"/>
              </a:lnSpc>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07" name="Shape 307"/>
          <p:cNvSpPr txBox="1"/>
          <p:nvPr/>
        </p:nvSpPr>
        <p:spPr>
          <a:xfrm>
            <a:off x="311700" y="3669100"/>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too wide</a:t>
            </a:r>
          </a:p>
        </p:txBody>
      </p:sp>
      <p:sp>
        <p:nvSpPr>
          <p:cNvPr id="308" name="Shape 308"/>
          <p:cNvSpPr txBox="1"/>
          <p:nvPr>
            <p:ph idx="1" type="body"/>
          </p:nvPr>
        </p:nvSpPr>
        <p:spPr>
          <a:xfrm>
            <a:off x="3872925" y="1223075"/>
            <a:ext cx="3094499" cy="1566299"/>
          </a:xfrm>
          <a:prstGeom prst="rect">
            <a:avLst/>
          </a:prstGeom>
        </p:spPr>
        <p:txBody>
          <a:bodyPr anchorCtr="0" anchor="t" bIns="91425" lIns="91425" rIns="91425" tIns="91425">
            <a:noAutofit/>
          </a:bodyPr>
          <a:lstStyle/>
          <a:p>
            <a:pPr lvl="0" rtl="0">
              <a:lnSpc>
                <a:spcPct val="100000"/>
              </a:lnSpc>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09" name="Shape 309"/>
          <p:cNvSpPr txBox="1"/>
          <p:nvPr/>
        </p:nvSpPr>
        <p:spPr>
          <a:xfrm>
            <a:off x="3877350" y="2485925"/>
            <a:ext cx="2947800" cy="667800"/>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a little </a:t>
            </a:r>
            <a:r>
              <a:rPr lang="en" sz="2400">
                <a:solidFill>
                  <a:srgbClr val="FFFFFF"/>
                </a:solidFill>
              </a:rPr>
              <a:t>too narrow</a:t>
            </a:r>
          </a:p>
        </p:txBody>
      </p:sp>
      <p:sp>
        <p:nvSpPr>
          <p:cNvPr id="310" name="Shape 310"/>
          <p:cNvSpPr txBox="1"/>
          <p:nvPr>
            <p:ph idx="1" type="body"/>
          </p:nvPr>
        </p:nvSpPr>
        <p:spPr>
          <a:xfrm>
            <a:off x="3953550" y="3382325"/>
            <a:ext cx="3094499" cy="1566299"/>
          </a:xfrm>
          <a:prstGeom prst="rect">
            <a:avLst/>
          </a:prstGeom>
        </p:spPr>
        <p:txBody>
          <a:bodyPr anchorCtr="0" anchor="t" bIns="91425" lIns="91425" rIns="91425" tIns="91425">
            <a:noAutofit/>
          </a:bodyPr>
          <a:lstStyle/>
          <a:p>
            <a:pPr lvl="0" rtl="0">
              <a:lnSpc>
                <a:spcPct val="115000"/>
              </a:lnSpc>
              <a:spcBef>
                <a:spcPts val="0"/>
              </a:spcBef>
              <a:buNone/>
            </a:pPr>
            <a:r>
              <a:rPr lang="en" sz="12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11" name="Shape 311"/>
          <p:cNvSpPr txBox="1"/>
          <p:nvPr/>
        </p:nvSpPr>
        <p:spPr>
          <a:xfrm rot="-5400000">
            <a:off x="2996100" y="3595775"/>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just right</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5" name="Shape 315"/>
        <p:cNvGrpSpPr/>
        <p:nvPr/>
      </p:nvGrpSpPr>
      <p:grpSpPr>
        <a:xfrm>
          <a:off x="0" y="0"/>
          <a:ext cx="0" cy="0"/>
          <a:chOff x="0" y="0"/>
          <a:chExt cx="0" cy="0"/>
        </a:xfrm>
      </p:grpSpPr>
      <p:sp>
        <p:nvSpPr>
          <p:cNvPr id="316" name="Shape 316"/>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Be careful of paragraph alignment other than left...</a:t>
            </a:r>
          </a:p>
        </p:txBody>
      </p:sp>
      <p:sp>
        <p:nvSpPr>
          <p:cNvPr id="317" name="Shape 317"/>
          <p:cNvSpPr txBox="1"/>
          <p:nvPr>
            <p:ph idx="1" type="body"/>
          </p:nvPr>
        </p:nvSpPr>
        <p:spPr>
          <a:xfrm>
            <a:off x="311700" y="1251800"/>
            <a:ext cx="2348699" cy="3034500"/>
          </a:xfrm>
          <a:prstGeom prst="rect">
            <a:avLst/>
          </a:prstGeom>
        </p:spPr>
        <p:txBody>
          <a:bodyPr anchorCtr="0" anchor="t" bIns="91425" lIns="91425" rIns="91425" tIns="91425">
            <a:noAutofit/>
          </a:bodyPr>
          <a:lstStyle/>
          <a:p>
            <a:pPr lvl="0" rtl="0" algn="ctr">
              <a:lnSpc>
                <a:spcPct val="115000"/>
              </a:lnSpc>
              <a:spcBef>
                <a:spcPts val="0"/>
              </a:spcBef>
              <a:buNone/>
            </a:pPr>
            <a:r>
              <a:rPr lang="en" sz="13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18" name="Shape 318"/>
          <p:cNvSpPr txBox="1"/>
          <p:nvPr>
            <p:ph idx="1" type="body"/>
          </p:nvPr>
        </p:nvSpPr>
        <p:spPr>
          <a:xfrm>
            <a:off x="3106612" y="1251800"/>
            <a:ext cx="2348699" cy="3034500"/>
          </a:xfrm>
          <a:prstGeom prst="rect">
            <a:avLst/>
          </a:prstGeom>
        </p:spPr>
        <p:txBody>
          <a:bodyPr anchorCtr="0" anchor="t" bIns="91425" lIns="91425" rIns="91425" tIns="91425">
            <a:noAutofit/>
          </a:bodyPr>
          <a:lstStyle/>
          <a:p>
            <a:pPr lvl="0" rtl="0" algn="r">
              <a:lnSpc>
                <a:spcPct val="115000"/>
              </a:lnSpc>
              <a:spcBef>
                <a:spcPts val="0"/>
              </a:spcBef>
              <a:buNone/>
            </a:pPr>
            <a:r>
              <a:rPr lang="en" sz="13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19" name="Shape 319"/>
          <p:cNvSpPr txBox="1"/>
          <p:nvPr>
            <p:ph idx="1" type="body"/>
          </p:nvPr>
        </p:nvSpPr>
        <p:spPr>
          <a:xfrm>
            <a:off x="5901525" y="1251800"/>
            <a:ext cx="2348699" cy="3034500"/>
          </a:xfrm>
          <a:prstGeom prst="rect">
            <a:avLst/>
          </a:prstGeom>
        </p:spPr>
        <p:txBody>
          <a:bodyPr anchorCtr="0" anchor="t" bIns="91425" lIns="91425" rIns="91425" tIns="91425">
            <a:noAutofit/>
          </a:bodyPr>
          <a:lstStyle/>
          <a:p>
            <a:pPr lvl="0" rtl="0" algn="just">
              <a:lnSpc>
                <a:spcPct val="115000"/>
              </a:lnSpc>
              <a:spcBef>
                <a:spcPts val="0"/>
              </a:spcBef>
              <a:buNone/>
            </a:pPr>
            <a:r>
              <a:rPr lang="en" sz="13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20" name="Shape 320"/>
          <p:cNvSpPr txBox="1"/>
          <p:nvPr/>
        </p:nvSpPr>
        <p:spPr>
          <a:xfrm>
            <a:off x="786300" y="3798800"/>
            <a:ext cx="1704299"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centered</a:t>
            </a:r>
          </a:p>
        </p:txBody>
      </p:sp>
      <p:sp>
        <p:nvSpPr>
          <p:cNvPr id="321" name="Shape 321"/>
          <p:cNvSpPr txBox="1"/>
          <p:nvPr/>
        </p:nvSpPr>
        <p:spPr>
          <a:xfrm>
            <a:off x="4052850" y="3798800"/>
            <a:ext cx="1038300"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right</a:t>
            </a:r>
          </a:p>
        </p:txBody>
      </p:sp>
      <p:sp>
        <p:nvSpPr>
          <p:cNvPr id="322" name="Shape 322"/>
          <p:cNvSpPr txBox="1"/>
          <p:nvPr/>
        </p:nvSpPr>
        <p:spPr>
          <a:xfrm>
            <a:off x="6480525" y="3798800"/>
            <a:ext cx="1332000" cy="667799"/>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justified</a:t>
            </a:r>
          </a:p>
        </p:txBody>
      </p:sp>
      <p:cxnSp>
        <p:nvCxnSpPr>
          <p:cNvPr id="323" name="Shape 323"/>
          <p:cNvCxnSpPr>
            <a:stCxn id="317" idx="0"/>
          </p:cNvCxnSpPr>
          <p:nvPr/>
        </p:nvCxnSpPr>
        <p:spPr>
          <a:xfrm>
            <a:off x="1486049" y="1251800"/>
            <a:ext cx="0" cy="2547000"/>
          </a:xfrm>
          <a:prstGeom prst="straightConnector1">
            <a:avLst/>
          </a:prstGeom>
          <a:noFill/>
          <a:ln cap="flat" cmpd="sng" w="19050">
            <a:solidFill>
              <a:srgbClr val="FFFFFF"/>
            </a:solidFill>
            <a:prstDash val="solid"/>
            <a:round/>
            <a:headEnd len="lg" w="lg" type="none"/>
            <a:tailEnd len="lg" w="lg" type="none"/>
          </a:ln>
        </p:spPr>
      </p:cxnSp>
      <p:cxnSp>
        <p:nvCxnSpPr>
          <p:cNvPr id="324" name="Shape 324"/>
          <p:cNvCxnSpPr/>
          <p:nvPr/>
        </p:nvCxnSpPr>
        <p:spPr>
          <a:xfrm>
            <a:off x="5455325" y="1199575"/>
            <a:ext cx="0" cy="2546999"/>
          </a:xfrm>
          <a:prstGeom prst="straightConnector1">
            <a:avLst/>
          </a:prstGeom>
          <a:noFill/>
          <a:ln cap="flat" cmpd="sng" w="19050">
            <a:solidFill>
              <a:srgbClr val="FFFFFF"/>
            </a:solidFill>
            <a:prstDash val="solid"/>
            <a:round/>
            <a:headEnd len="lg" w="lg" type="none"/>
            <a:tailEnd len="lg" w="lg" type="none"/>
          </a:ln>
        </p:spPr>
      </p:cxnSp>
      <p:cxnSp>
        <p:nvCxnSpPr>
          <p:cNvPr id="325" name="Shape 325"/>
          <p:cNvCxnSpPr/>
          <p:nvPr/>
        </p:nvCxnSpPr>
        <p:spPr>
          <a:xfrm>
            <a:off x="5901525" y="1199575"/>
            <a:ext cx="0" cy="2546999"/>
          </a:xfrm>
          <a:prstGeom prst="straightConnector1">
            <a:avLst/>
          </a:prstGeom>
          <a:noFill/>
          <a:ln cap="flat" cmpd="sng" w="19050">
            <a:solidFill>
              <a:srgbClr val="FFFFFF"/>
            </a:solidFill>
            <a:prstDash val="solid"/>
            <a:round/>
            <a:headEnd len="lg" w="lg" type="none"/>
            <a:tailEnd len="lg" w="lg" type="none"/>
          </a:ln>
        </p:spPr>
      </p:cxnSp>
      <p:cxnSp>
        <p:nvCxnSpPr>
          <p:cNvPr id="326" name="Shape 326"/>
          <p:cNvCxnSpPr/>
          <p:nvPr/>
        </p:nvCxnSpPr>
        <p:spPr>
          <a:xfrm>
            <a:off x="8250225" y="1222050"/>
            <a:ext cx="0" cy="2546999"/>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0" name="Shape 330"/>
        <p:cNvGrpSpPr/>
        <p:nvPr/>
      </p:nvGrpSpPr>
      <p:grpSpPr>
        <a:xfrm>
          <a:off x="0" y="0"/>
          <a:ext cx="0" cy="0"/>
          <a:chOff x="0" y="0"/>
          <a:chExt cx="0" cy="0"/>
        </a:xfrm>
      </p:grpSpPr>
      <p:sp>
        <p:nvSpPr>
          <p:cNvPr id="331" name="Shape 33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Headlines and content make up a BLOCK</a:t>
            </a:r>
          </a:p>
        </p:txBody>
      </p:sp>
      <p:sp>
        <p:nvSpPr>
          <p:cNvPr id="332" name="Shape 332"/>
          <p:cNvSpPr txBox="1"/>
          <p:nvPr>
            <p:ph idx="1" type="body"/>
          </p:nvPr>
        </p:nvSpPr>
        <p:spPr>
          <a:xfrm>
            <a:off x="479225" y="2958475"/>
            <a:ext cx="4046699" cy="1610400"/>
          </a:xfrm>
          <a:prstGeom prst="rect">
            <a:avLst/>
          </a:prstGeom>
        </p:spPr>
        <p:txBody>
          <a:bodyPr anchorCtr="0" anchor="t" bIns="91425" lIns="91425" rIns="91425" tIns="91425">
            <a:noAutofit/>
          </a:bodyPr>
          <a:lstStyle/>
          <a:p>
            <a:pPr lvl="0" rtl="0">
              <a:spcBef>
                <a:spcPts val="0"/>
              </a:spcBef>
              <a:buNone/>
            </a:pPr>
            <a:r>
              <a:rPr lang="en" sz="14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33" name="Shape 333"/>
          <p:cNvSpPr txBox="1"/>
          <p:nvPr>
            <p:ph idx="1" type="body"/>
          </p:nvPr>
        </p:nvSpPr>
        <p:spPr>
          <a:xfrm>
            <a:off x="4835100" y="2958475"/>
            <a:ext cx="4046699" cy="1610400"/>
          </a:xfrm>
          <a:prstGeom prst="rect">
            <a:avLst/>
          </a:prstGeom>
        </p:spPr>
        <p:txBody>
          <a:bodyPr anchorCtr="0" anchor="t" bIns="91425" lIns="91425" rIns="91425" tIns="91425">
            <a:noAutofit/>
          </a:bodyPr>
          <a:lstStyle/>
          <a:p>
            <a:pPr lvl="0" rtl="0">
              <a:spcBef>
                <a:spcPts val="0"/>
              </a:spcBef>
              <a:buNone/>
            </a:pPr>
            <a:r>
              <a:rPr lang="en" sz="14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34" name="Shape 334"/>
          <p:cNvSpPr txBox="1"/>
          <p:nvPr/>
        </p:nvSpPr>
        <p:spPr>
          <a:xfrm>
            <a:off x="550625" y="1602125"/>
            <a:ext cx="3903900" cy="840600"/>
          </a:xfrm>
          <a:prstGeom prst="rect">
            <a:avLst/>
          </a:prstGeom>
          <a:noFill/>
          <a:ln>
            <a:noFill/>
          </a:ln>
        </p:spPr>
        <p:txBody>
          <a:bodyPr anchorCtr="0" anchor="t" bIns="91425" lIns="91425" rIns="91425" tIns="91425">
            <a:noAutofit/>
          </a:bodyPr>
          <a:lstStyle/>
          <a:p>
            <a:pPr lvl="0">
              <a:spcBef>
                <a:spcPts val="0"/>
              </a:spcBef>
              <a:buNone/>
            </a:pPr>
            <a:r>
              <a:rPr lang="en" sz="1800">
                <a:solidFill>
                  <a:srgbClr val="FFFFFF"/>
                </a:solidFill>
              </a:rPr>
              <a:t>Headline Positioned with Equal Space on Top and Bottom Doesn’t Look Related to the Content</a:t>
            </a:r>
          </a:p>
        </p:txBody>
      </p:sp>
      <p:sp>
        <p:nvSpPr>
          <p:cNvPr id="335" name="Shape 335"/>
          <p:cNvSpPr txBox="1"/>
          <p:nvPr/>
        </p:nvSpPr>
        <p:spPr>
          <a:xfrm>
            <a:off x="4830300" y="1960100"/>
            <a:ext cx="3903900" cy="840600"/>
          </a:xfrm>
          <a:prstGeom prst="rect">
            <a:avLst/>
          </a:prstGeom>
          <a:noFill/>
          <a:ln>
            <a:noFill/>
          </a:ln>
        </p:spPr>
        <p:txBody>
          <a:bodyPr anchorCtr="0" anchor="t" bIns="91425" lIns="91425" rIns="91425" tIns="91425">
            <a:noAutofit/>
          </a:bodyPr>
          <a:lstStyle/>
          <a:p>
            <a:pPr lvl="0" rtl="0">
              <a:spcBef>
                <a:spcPts val="0"/>
              </a:spcBef>
              <a:buNone/>
            </a:pPr>
            <a:r>
              <a:rPr lang="en" sz="1800">
                <a:solidFill>
                  <a:srgbClr val="FFFFFF"/>
                </a:solidFill>
              </a:rPr>
              <a:t>Headline Positioned with Unequal Space on Top and Bottom DOES Look Related to the Content</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Headlines and content make up a BLOCK</a:t>
            </a:r>
          </a:p>
        </p:txBody>
      </p:sp>
      <p:sp>
        <p:nvSpPr>
          <p:cNvPr id="341" name="Shape 341"/>
          <p:cNvSpPr txBox="1"/>
          <p:nvPr>
            <p:ph idx="1" type="body"/>
          </p:nvPr>
        </p:nvSpPr>
        <p:spPr>
          <a:xfrm>
            <a:off x="479225" y="2958475"/>
            <a:ext cx="4046699" cy="1610400"/>
          </a:xfrm>
          <a:prstGeom prst="rect">
            <a:avLst/>
          </a:prstGeom>
        </p:spPr>
        <p:txBody>
          <a:bodyPr anchorCtr="0" anchor="t" bIns="91425" lIns="91425" rIns="91425" tIns="91425">
            <a:noAutofit/>
          </a:bodyPr>
          <a:lstStyle/>
          <a:p>
            <a:pPr lvl="0" rtl="0">
              <a:spcBef>
                <a:spcPts val="0"/>
              </a:spcBef>
              <a:buNone/>
            </a:pPr>
            <a:r>
              <a:rPr lang="en" sz="14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42" name="Shape 342"/>
          <p:cNvSpPr txBox="1"/>
          <p:nvPr>
            <p:ph idx="1" type="body"/>
          </p:nvPr>
        </p:nvSpPr>
        <p:spPr>
          <a:xfrm>
            <a:off x="4835100" y="2958475"/>
            <a:ext cx="4046699" cy="1610400"/>
          </a:xfrm>
          <a:prstGeom prst="rect">
            <a:avLst/>
          </a:prstGeom>
        </p:spPr>
        <p:txBody>
          <a:bodyPr anchorCtr="0" anchor="t" bIns="91425" lIns="91425" rIns="91425" tIns="91425">
            <a:noAutofit/>
          </a:bodyPr>
          <a:lstStyle/>
          <a:p>
            <a:pPr lvl="0" rtl="0">
              <a:spcBef>
                <a:spcPts val="0"/>
              </a:spcBef>
              <a:buNone/>
            </a:pPr>
            <a:r>
              <a:rPr lang="en" sz="1400"/>
              <a:t>Paragraphs are created by multiple lines of text. These lines have to be close enough together that they read as one block, but far enough apart that one can pick out the lines easily. If the lines are too far apart or too long, the reader has a hard time finding the next line.</a:t>
            </a:r>
          </a:p>
        </p:txBody>
      </p:sp>
      <p:sp>
        <p:nvSpPr>
          <p:cNvPr id="343" name="Shape 343"/>
          <p:cNvSpPr txBox="1"/>
          <p:nvPr/>
        </p:nvSpPr>
        <p:spPr>
          <a:xfrm>
            <a:off x="550625" y="1602125"/>
            <a:ext cx="3903900" cy="840600"/>
          </a:xfrm>
          <a:prstGeom prst="rect">
            <a:avLst/>
          </a:prstGeom>
          <a:noFill/>
          <a:ln>
            <a:noFill/>
          </a:ln>
        </p:spPr>
        <p:txBody>
          <a:bodyPr anchorCtr="0" anchor="t" bIns="91425" lIns="91425" rIns="91425" tIns="91425">
            <a:noAutofit/>
          </a:bodyPr>
          <a:lstStyle/>
          <a:p>
            <a:pPr lvl="0" rtl="0">
              <a:spcBef>
                <a:spcPts val="0"/>
              </a:spcBef>
              <a:buNone/>
            </a:pPr>
            <a:r>
              <a:rPr lang="en" sz="1800">
                <a:solidFill>
                  <a:srgbClr val="FFFFFF"/>
                </a:solidFill>
              </a:rPr>
              <a:t>Headline Positioned with Equal Space on Top and Bottom Doesn’t Look Related to the Content</a:t>
            </a:r>
          </a:p>
        </p:txBody>
      </p:sp>
      <p:sp>
        <p:nvSpPr>
          <p:cNvPr id="344" name="Shape 344"/>
          <p:cNvSpPr txBox="1"/>
          <p:nvPr/>
        </p:nvSpPr>
        <p:spPr>
          <a:xfrm>
            <a:off x="4830300" y="1960100"/>
            <a:ext cx="3903900" cy="840600"/>
          </a:xfrm>
          <a:prstGeom prst="rect">
            <a:avLst/>
          </a:prstGeom>
          <a:noFill/>
          <a:ln>
            <a:noFill/>
          </a:ln>
        </p:spPr>
        <p:txBody>
          <a:bodyPr anchorCtr="0" anchor="t" bIns="91425" lIns="91425" rIns="91425" tIns="91425">
            <a:noAutofit/>
          </a:bodyPr>
          <a:lstStyle/>
          <a:p>
            <a:pPr lvl="0" rtl="0">
              <a:spcBef>
                <a:spcPts val="0"/>
              </a:spcBef>
              <a:buNone/>
            </a:pPr>
            <a:r>
              <a:rPr lang="en" sz="1800">
                <a:solidFill>
                  <a:srgbClr val="FFFFFF"/>
                </a:solidFill>
              </a:rPr>
              <a:t>Headline Positioned with Unequal Space on Top and Bottom DOES Look Related to the Content</a:t>
            </a:r>
          </a:p>
        </p:txBody>
      </p:sp>
      <p:sp>
        <p:nvSpPr>
          <p:cNvPr id="345" name="Shape 345"/>
          <p:cNvSpPr/>
          <p:nvPr/>
        </p:nvSpPr>
        <p:spPr>
          <a:xfrm>
            <a:off x="557275" y="1247825"/>
            <a:ext cx="3821099" cy="414599"/>
          </a:xfrm>
          <a:prstGeom prst="rect">
            <a:avLst/>
          </a:prstGeom>
          <a:solidFill>
            <a:schemeClr val="accent4"/>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FFFF"/>
              </a:solidFill>
            </a:endParaRPr>
          </a:p>
        </p:txBody>
      </p:sp>
      <p:sp>
        <p:nvSpPr>
          <p:cNvPr id="346" name="Shape 346"/>
          <p:cNvSpPr/>
          <p:nvPr/>
        </p:nvSpPr>
        <p:spPr>
          <a:xfrm>
            <a:off x="550625" y="2543875"/>
            <a:ext cx="3821099" cy="414599"/>
          </a:xfrm>
          <a:prstGeom prst="rect">
            <a:avLst/>
          </a:prstGeom>
          <a:solidFill>
            <a:schemeClr val="accent4"/>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FFFF"/>
              </a:solidFill>
            </a:endParaRPr>
          </a:p>
        </p:txBody>
      </p:sp>
      <p:sp>
        <p:nvSpPr>
          <p:cNvPr id="347" name="Shape 347"/>
          <p:cNvSpPr/>
          <p:nvPr/>
        </p:nvSpPr>
        <p:spPr>
          <a:xfrm>
            <a:off x="4871700" y="1602125"/>
            <a:ext cx="3821099" cy="414599"/>
          </a:xfrm>
          <a:prstGeom prst="rect">
            <a:avLst/>
          </a:prstGeom>
          <a:solidFill>
            <a:schemeClr val="accent4"/>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FFFF"/>
              </a:solidFill>
            </a:endParaRPr>
          </a:p>
        </p:txBody>
      </p:sp>
      <p:sp>
        <p:nvSpPr>
          <p:cNvPr id="348" name="Shape 348"/>
          <p:cNvSpPr/>
          <p:nvPr/>
        </p:nvSpPr>
        <p:spPr>
          <a:xfrm>
            <a:off x="4906500" y="2905300"/>
            <a:ext cx="3821099" cy="120300"/>
          </a:xfrm>
          <a:prstGeom prst="rect">
            <a:avLst/>
          </a:prstGeom>
          <a:solidFill>
            <a:schemeClr val="accent4"/>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FFFFF"/>
              </a:solidFill>
            </a:endParaRPr>
          </a:p>
        </p:txBody>
      </p:sp>
      <p:sp>
        <p:nvSpPr>
          <p:cNvPr id="349" name="Shape 349"/>
          <p:cNvSpPr txBox="1"/>
          <p:nvPr/>
        </p:nvSpPr>
        <p:spPr>
          <a:xfrm>
            <a:off x="550625" y="4054975"/>
            <a:ext cx="8177099" cy="840600"/>
          </a:xfrm>
          <a:prstGeom prst="rect">
            <a:avLst/>
          </a:prstGeom>
          <a:solidFill>
            <a:srgbClr val="000000"/>
          </a:solidFill>
          <a:ln>
            <a:noFill/>
          </a:ln>
        </p:spPr>
        <p:txBody>
          <a:bodyPr anchorCtr="0" anchor="t" bIns="91425" lIns="91425" rIns="91425" tIns="91425">
            <a:noAutofit/>
          </a:bodyPr>
          <a:lstStyle/>
          <a:p>
            <a:pPr lvl="0">
              <a:spcBef>
                <a:spcPts val="0"/>
              </a:spcBef>
              <a:buNone/>
            </a:pPr>
            <a:r>
              <a:rPr lang="en" sz="1800">
                <a:solidFill>
                  <a:srgbClr val="FFFFFF"/>
                </a:solidFill>
              </a:rPr>
              <a:t>Adjust line-height, margins (perhaps removing), and padding to allow related content to sit closer together.</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3" name="Shape 353"/>
        <p:cNvGrpSpPr/>
        <p:nvPr/>
      </p:nvGrpSpPr>
      <p:grpSpPr>
        <a:xfrm>
          <a:off x="0" y="0"/>
          <a:ext cx="0" cy="0"/>
          <a:chOff x="0" y="0"/>
          <a:chExt cx="0" cy="0"/>
        </a:xfrm>
      </p:grpSpPr>
      <p:sp>
        <p:nvSpPr>
          <p:cNvPr id="354" name="Shape 354"/>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Typography Pairing Exercise Tips</a:t>
            </a:r>
          </a:p>
        </p:txBody>
      </p:sp>
      <p:sp>
        <p:nvSpPr>
          <p:cNvPr id="355" name="Shape 355"/>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rPr lang="en">
                <a:solidFill>
                  <a:srgbClr val="FFFF00"/>
                </a:solidFill>
              </a:rPr>
              <a:t>→ Download Type-Pairs.docx.</a:t>
            </a:r>
          </a:p>
          <a:p>
            <a:pPr indent="-381000" lvl="0" marL="457200" rtl="0">
              <a:spcBef>
                <a:spcPts val="0"/>
              </a:spcBef>
              <a:buClr>
                <a:srgbClr val="FFFFFF"/>
              </a:buClr>
              <a:buSzPct val="100000"/>
            </a:pPr>
            <a:r>
              <a:rPr lang="en" sz="2400">
                <a:solidFill>
                  <a:srgbClr val="FFFFFF"/>
                </a:solidFill>
              </a:rPr>
              <a:t>Select very different type faces, if one is serif, the other should not be.</a:t>
            </a:r>
          </a:p>
          <a:p>
            <a:pPr indent="-381000" lvl="0" marL="457200" rtl="0">
              <a:spcBef>
                <a:spcPts val="0"/>
              </a:spcBef>
              <a:buClr>
                <a:srgbClr val="FFFFFF"/>
              </a:buClr>
              <a:buSzPct val="100000"/>
            </a:pPr>
            <a:r>
              <a:rPr lang="en" sz="2400">
                <a:solidFill>
                  <a:srgbClr val="FFFFFF"/>
                </a:solidFill>
              </a:rPr>
              <a:t>Use Format &gt; Font to adjust each selection.</a:t>
            </a:r>
          </a:p>
          <a:p>
            <a:pPr indent="-381000" lvl="0" marL="457200" rtl="0">
              <a:spcBef>
                <a:spcPts val="0"/>
              </a:spcBef>
              <a:buClr>
                <a:srgbClr val="FFFFFF"/>
              </a:buClr>
              <a:buSzPct val="100000"/>
            </a:pPr>
            <a:r>
              <a:rPr lang="en" sz="2400">
                <a:solidFill>
                  <a:srgbClr val="FFFFFF"/>
                </a:solidFill>
              </a:rPr>
              <a:t>Vary SIZE, COLOR, TONE, TYPEFACE, WEIGHT, etc.. to add interest to our type pairs.</a:t>
            </a:r>
          </a:p>
          <a:p>
            <a:pPr lvl="0">
              <a:spcBef>
                <a:spcPts val="0"/>
              </a:spcBef>
              <a:buNone/>
            </a:pPr>
            <a:r>
              <a:rPr i="1" lang="en">
                <a:solidFill>
                  <a:srgbClr val="FFFFFF"/>
                </a:solidFill>
              </a:rPr>
              <a:t>… the first one has been done for you as an example. IF YOU FEEL COMFORTABLE WITH ADOBE, FEEL FREE TO USE ILLUSTRATOR.</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359" name="Shape 359"/>
        <p:cNvGrpSpPr/>
        <p:nvPr/>
      </p:nvGrpSpPr>
      <p:grpSpPr>
        <a:xfrm>
          <a:off x="0" y="0"/>
          <a:ext cx="0" cy="0"/>
          <a:chOff x="0" y="0"/>
          <a:chExt cx="0" cy="0"/>
        </a:xfrm>
      </p:grpSpPr>
      <p:sp>
        <p:nvSpPr>
          <p:cNvPr id="360" name="Shape 36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361" name="Shape 361"/>
          <p:cNvSpPr txBox="1"/>
          <p:nvPr>
            <p:ph idx="1" type="body"/>
          </p:nvPr>
        </p:nvSpPr>
        <p:spPr>
          <a:xfrm>
            <a:off x="6269475" y="4530425"/>
            <a:ext cx="2603400" cy="405900"/>
          </a:xfrm>
          <a:prstGeom prst="rect">
            <a:avLst/>
          </a:prstGeom>
        </p:spPr>
        <p:txBody>
          <a:bodyPr anchorCtr="0" anchor="t" bIns="91425" lIns="91425" rIns="91425" tIns="91425">
            <a:noAutofit/>
          </a:bodyPr>
          <a:lstStyle/>
          <a:p>
            <a:pPr lvl="0" algn="r">
              <a:spcBef>
                <a:spcPts val="0"/>
              </a:spcBef>
              <a:buNone/>
            </a:pPr>
            <a:r>
              <a:rPr lang="en" sz="1400"/>
              <a:t>Courtney Norenberg, 2016</a:t>
            </a:r>
          </a:p>
        </p:txBody>
      </p:sp>
      <p:pic>
        <p:nvPicPr>
          <p:cNvPr id="362" name="Shape 362"/>
          <p:cNvPicPr preferRelativeResize="0"/>
          <p:nvPr/>
        </p:nvPicPr>
        <p:blipFill>
          <a:blip r:embed="rId3">
            <a:alphaModFix/>
          </a:blip>
          <a:stretch>
            <a:fillRect/>
          </a:stretch>
        </p:blipFill>
        <p:spPr>
          <a:xfrm>
            <a:off x="646025" y="1173819"/>
            <a:ext cx="7717875" cy="279586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71" name="Shape 71"/>
        <p:cNvGrpSpPr/>
        <p:nvPr/>
      </p:nvGrpSpPr>
      <p:grpSpPr>
        <a:xfrm>
          <a:off x="0" y="0"/>
          <a:ext cx="0" cy="0"/>
          <a:chOff x="0" y="0"/>
          <a:chExt cx="0" cy="0"/>
        </a:xfrm>
      </p:grpSpPr>
      <p:sp>
        <p:nvSpPr>
          <p:cNvPr id="72" name="Shape 72"/>
          <p:cNvSpPr/>
          <p:nvPr/>
        </p:nvSpPr>
        <p:spPr>
          <a:xfrm>
            <a:off x="0" y="0"/>
            <a:ext cx="5287500" cy="5143500"/>
          </a:xfrm>
          <a:prstGeom prst="rect">
            <a:avLst/>
          </a:prstGeom>
          <a:solidFill>
            <a:srgbClr val="0B5394"/>
          </a:solidFill>
          <a:ln>
            <a:noFill/>
          </a:ln>
        </p:spPr>
        <p:txBody>
          <a:bodyPr anchorCtr="0" anchor="ctr" bIns="91425" lIns="91425" rIns="91425" tIns="91425">
            <a:noAutofit/>
          </a:bodyPr>
          <a:lstStyle/>
          <a:p>
            <a:pPr lvl="0">
              <a:spcBef>
                <a:spcPts val="0"/>
              </a:spcBef>
              <a:buNone/>
            </a:pPr>
            <a:r>
              <a:t/>
            </a:r>
            <a:endParaRPr/>
          </a:p>
        </p:txBody>
      </p:sp>
      <p:sp>
        <p:nvSpPr>
          <p:cNvPr id="73" name="Shape 73"/>
          <p:cNvSpPr txBox="1"/>
          <p:nvPr>
            <p:ph type="title"/>
          </p:nvPr>
        </p:nvSpPr>
        <p:spPr>
          <a:xfrm>
            <a:off x="5593900" y="445025"/>
            <a:ext cx="3238500" cy="572700"/>
          </a:xfrm>
          <a:prstGeom prst="rect">
            <a:avLst/>
          </a:prstGeom>
        </p:spPr>
        <p:txBody>
          <a:bodyPr anchorCtr="0" anchor="t" bIns="91425" lIns="91425" rIns="91425" tIns="91425">
            <a:noAutofit/>
          </a:bodyPr>
          <a:lstStyle/>
          <a:p>
            <a:pPr lvl="0">
              <a:spcBef>
                <a:spcPts val="0"/>
              </a:spcBef>
              <a:buNone/>
            </a:pPr>
            <a:r>
              <a:rPr lang="en">
                <a:solidFill>
                  <a:srgbClr val="000000"/>
                </a:solidFill>
              </a:rPr>
              <a:t>Four Basic Design Principles</a:t>
            </a:r>
          </a:p>
        </p:txBody>
      </p:sp>
      <p:sp>
        <p:nvSpPr>
          <p:cNvPr id="74" name="Shape 74"/>
          <p:cNvSpPr txBox="1"/>
          <p:nvPr>
            <p:ph idx="1" type="body"/>
          </p:nvPr>
        </p:nvSpPr>
        <p:spPr>
          <a:xfrm>
            <a:off x="311700" y="445025"/>
            <a:ext cx="5021100" cy="4123800"/>
          </a:xfrm>
          <a:prstGeom prst="rect">
            <a:avLst/>
          </a:prstGeom>
        </p:spPr>
        <p:txBody>
          <a:bodyPr anchorCtr="0" anchor="t" bIns="91425" lIns="91425" rIns="91425" tIns="91425">
            <a:noAutofit/>
          </a:bodyPr>
          <a:lstStyle/>
          <a:p>
            <a:pPr lvl="0">
              <a:lnSpc>
                <a:spcPct val="100000"/>
              </a:lnSpc>
              <a:spcBef>
                <a:spcPts val="0"/>
              </a:spcBef>
              <a:buNone/>
            </a:pPr>
            <a:r>
              <a:rPr b="1" lang="en" sz="6000">
                <a:solidFill>
                  <a:srgbClr val="FFFFFF"/>
                </a:solidFill>
              </a:rPr>
              <a:t>C</a:t>
            </a:r>
            <a:r>
              <a:rPr lang="en" sz="6000">
                <a:solidFill>
                  <a:srgbClr val="FFFFFF"/>
                </a:solidFill>
              </a:rPr>
              <a:t>ONTRAST</a:t>
            </a:r>
          </a:p>
          <a:p>
            <a:pPr lvl="0">
              <a:lnSpc>
                <a:spcPct val="100000"/>
              </a:lnSpc>
              <a:spcBef>
                <a:spcPts val="0"/>
              </a:spcBef>
              <a:buNone/>
            </a:pPr>
            <a:r>
              <a:rPr b="1" lang="en" sz="6000">
                <a:solidFill>
                  <a:srgbClr val="FFFFFF"/>
                </a:solidFill>
              </a:rPr>
              <a:t>R</a:t>
            </a:r>
            <a:r>
              <a:rPr lang="en" sz="6000">
                <a:solidFill>
                  <a:srgbClr val="FFFFFF"/>
                </a:solidFill>
              </a:rPr>
              <a:t>EPETITION</a:t>
            </a:r>
          </a:p>
          <a:p>
            <a:pPr lvl="0">
              <a:lnSpc>
                <a:spcPct val="100000"/>
              </a:lnSpc>
              <a:spcBef>
                <a:spcPts val="0"/>
              </a:spcBef>
              <a:buNone/>
            </a:pPr>
            <a:r>
              <a:rPr b="1" lang="en" sz="6000">
                <a:solidFill>
                  <a:srgbClr val="FFFFFF"/>
                </a:solidFill>
              </a:rPr>
              <a:t>A</a:t>
            </a:r>
            <a:r>
              <a:rPr lang="en" sz="6000">
                <a:solidFill>
                  <a:srgbClr val="FFFFFF"/>
                </a:solidFill>
              </a:rPr>
              <a:t>LIGNMENT</a:t>
            </a:r>
          </a:p>
          <a:p>
            <a:pPr lvl="0">
              <a:lnSpc>
                <a:spcPct val="100000"/>
              </a:lnSpc>
              <a:spcBef>
                <a:spcPts val="0"/>
              </a:spcBef>
              <a:buNone/>
            </a:pPr>
            <a:r>
              <a:rPr b="1" lang="en" sz="6000">
                <a:solidFill>
                  <a:srgbClr val="FFFFFF"/>
                </a:solidFill>
              </a:rPr>
              <a:t>P</a:t>
            </a:r>
            <a:r>
              <a:rPr lang="en" sz="6000">
                <a:solidFill>
                  <a:srgbClr val="FFFFFF"/>
                </a:solidFill>
              </a:rPr>
              <a:t>ROXIMITY</a:t>
            </a:r>
          </a:p>
        </p:txBody>
      </p:sp>
      <p:sp>
        <p:nvSpPr>
          <p:cNvPr id="75" name="Shape 75"/>
          <p:cNvSpPr txBox="1"/>
          <p:nvPr>
            <p:ph idx="1" type="body"/>
          </p:nvPr>
        </p:nvSpPr>
        <p:spPr>
          <a:xfrm>
            <a:off x="5485800" y="1585375"/>
            <a:ext cx="3346500" cy="3315000"/>
          </a:xfrm>
          <a:prstGeom prst="rect">
            <a:avLst/>
          </a:prstGeom>
        </p:spPr>
        <p:txBody>
          <a:bodyPr anchorCtr="0" anchor="t" bIns="91425" lIns="91425" rIns="91425" tIns="91425">
            <a:noAutofit/>
          </a:bodyPr>
          <a:lstStyle/>
          <a:p>
            <a:pPr indent="-228600" lvl="0" marL="457200" rtl="0">
              <a:spcBef>
                <a:spcPts val="0"/>
              </a:spcBef>
              <a:buClr>
                <a:srgbClr val="434343"/>
              </a:buClr>
            </a:pPr>
            <a:r>
              <a:rPr lang="en">
                <a:solidFill>
                  <a:srgbClr val="434343"/>
                </a:solidFill>
              </a:rPr>
              <a:t>These interconnected principles appear in every well-designed work.</a:t>
            </a:r>
            <a:br>
              <a:rPr lang="en">
                <a:solidFill>
                  <a:srgbClr val="434343"/>
                </a:solidFill>
              </a:rPr>
            </a:br>
          </a:p>
          <a:p>
            <a:pPr indent="-228600" lvl="0" marL="457200" rtl="0">
              <a:spcBef>
                <a:spcPts val="0"/>
              </a:spcBef>
              <a:buClr>
                <a:srgbClr val="434343"/>
              </a:buClr>
            </a:pPr>
            <a:r>
              <a:rPr lang="en">
                <a:solidFill>
                  <a:srgbClr val="434343"/>
                </a:solidFill>
              </a:rPr>
              <a:t>Other design principle lists exist, but you can’t go wrong with this CRAP.</a:t>
            </a:r>
            <a:br>
              <a:rPr lang="en">
                <a:solidFill>
                  <a:srgbClr val="434343"/>
                </a:solidFill>
              </a:rPr>
            </a:br>
          </a:p>
          <a:p>
            <a:pPr indent="-228600" lvl="0" marL="457200" rtl="0">
              <a:spcBef>
                <a:spcPts val="0"/>
              </a:spcBef>
              <a:buClr>
                <a:srgbClr val="434343"/>
              </a:buClr>
            </a:pPr>
            <a:r>
              <a:rPr lang="en">
                <a:solidFill>
                  <a:srgbClr val="434343"/>
                </a:solidFill>
              </a:rPr>
              <a:t>Better design = </a:t>
            </a:r>
            <a:br>
              <a:rPr lang="en">
                <a:solidFill>
                  <a:srgbClr val="434343"/>
                </a:solidFill>
              </a:rPr>
            </a:br>
            <a:r>
              <a:rPr lang="en">
                <a:solidFill>
                  <a:srgbClr val="434343"/>
                </a:solidFill>
              </a:rPr>
              <a:t>better communication</a:t>
            </a:r>
          </a:p>
          <a:p>
            <a:pPr lvl="0" rtl="0">
              <a:spcBef>
                <a:spcPts val="0"/>
              </a:spcBef>
              <a:buNone/>
            </a:pPr>
            <a:r>
              <a:t/>
            </a:r>
            <a:endParaRPr>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79" name="Shape 79"/>
        <p:cNvGrpSpPr/>
        <p:nvPr/>
      </p:nvGrpSpPr>
      <p:grpSpPr>
        <a:xfrm>
          <a:off x="0" y="0"/>
          <a:ext cx="0" cy="0"/>
          <a:chOff x="0" y="0"/>
          <a:chExt cx="0" cy="0"/>
        </a:xfrm>
      </p:grpSpPr>
      <p:sp>
        <p:nvSpPr>
          <p:cNvPr id="80" name="Shape 80"/>
          <p:cNvSpPr/>
          <p:nvPr/>
        </p:nvSpPr>
        <p:spPr>
          <a:xfrm>
            <a:off x="780000" y="1576275"/>
            <a:ext cx="5264400" cy="31185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81" name="Shape 81"/>
          <p:cNvSpPr txBox="1"/>
          <p:nvPr>
            <p:ph type="title"/>
          </p:nvPr>
        </p:nvSpPr>
        <p:spPr>
          <a:xfrm>
            <a:off x="780000" y="445025"/>
            <a:ext cx="8052300" cy="572700"/>
          </a:xfrm>
          <a:prstGeom prst="rect">
            <a:avLst/>
          </a:prstGeom>
        </p:spPr>
        <p:txBody>
          <a:bodyPr anchorCtr="0" anchor="t" bIns="91425" lIns="91425" rIns="91425" tIns="91425">
            <a:noAutofit/>
          </a:bodyPr>
          <a:lstStyle/>
          <a:p>
            <a:pPr lvl="0">
              <a:spcBef>
                <a:spcPts val="0"/>
              </a:spcBef>
              <a:buNone/>
            </a:pPr>
            <a:r>
              <a:rPr lang="en" sz="4800">
                <a:solidFill>
                  <a:srgbClr val="000000"/>
                </a:solidFill>
              </a:rPr>
              <a:t>PROXIMITY</a:t>
            </a:r>
          </a:p>
        </p:txBody>
      </p:sp>
      <p:sp>
        <p:nvSpPr>
          <p:cNvPr id="82" name="Shape 82"/>
          <p:cNvSpPr txBox="1"/>
          <p:nvPr>
            <p:ph idx="1" type="body"/>
          </p:nvPr>
        </p:nvSpPr>
        <p:spPr>
          <a:xfrm>
            <a:off x="780000" y="4248975"/>
            <a:ext cx="2625000" cy="457800"/>
          </a:xfrm>
          <a:prstGeom prst="rect">
            <a:avLst/>
          </a:prstGeom>
        </p:spPr>
        <p:txBody>
          <a:bodyPr anchorCtr="0" anchor="t" bIns="91425" lIns="91425" rIns="91425" tIns="91425">
            <a:noAutofit/>
          </a:bodyPr>
          <a:lstStyle/>
          <a:p>
            <a:pPr lvl="0">
              <a:lnSpc>
                <a:spcPct val="100000"/>
              </a:lnSpc>
              <a:spcBef>
                <a:spcPts val="0"/>
              </a:spcBef>
              <a:buNone/>
            </a:pPr>
            <a:r>
              <a:rPr lang="en" sz="1200">
                <a:solidFill>
                  <a:srgbClr val="000000"/>
                </a:solidFill>
                <a:highlight>
                  <a:srgbClr val="FFFFFF"/>
                </a:highlight>
              </a:rPr>
              <a:t>Bloomington, Indiana</a:t>
            </a:r>
          </a:p>
        </p:txBody>
      </p:sp>
      <p:sp>
        <p:nvSpPr>
          <p:cNvPr id="83" name="Shape 83"/>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84" name="Shape 84"/>
          <p:cNvSpPr txBox="1"/>
          <p:nvPr/>
        </p:nvSpPr>
        <p:spPr>
          <a:xfrm>
            <a:off x="780000" y="1576275"/>
            <a:ext cx="2531400" cy="738600"/>
          </a:xfrm>
          <a:prstGeom prst="rect">
            <a:avLst/>
          </a:prstGeom>
          <a:noFill/>
          <a:ln>
            <a:noFill/>
          </a:ln>
        </p:spPr>
        <p:txBody>
          <a:bodyPr anchorCtr="0" anchor="ctr" bIns="91425" lIns="91425" rIns="91425" tIns="91425">
            <a:noAutofit/>
          </a:bodyPr>
          <a:lstStyle/>
          <a:p>
            <a:pPr lvl="0" rtl="0">
              <a:lnSpc>
                <a:spcPct val="115000"/>
              </a:lnSpc>
              <a:spcBef>
                <a:spcPts val="0"/>
              </a:spcBef>
              <a:spcAft>
                <a:spcPts val="1600"/>
              </a:spcAft>
              <a:buNone/>
            </a:pPr>
            <a:r>
              <a:rPr lang="en" sz="1200">
                <a:highlight>
                  <a:srgbClr val="FFFFFF"/>
                </a:highlight>
              </a:rPr>
              <a:t>Fine Art Oil Painting</a:t>
            </a:r>
          </a:p>
        </p:txBody>
      </p:sp>
      <p:sp>
        <p:nvSpPr>
          <p:cNvPr id="85" name="Shape 85"/>
          <p:cNvSpPr txBox="1"/>
          <p:nvPr/>
        </p:nvSpPr>
        <p:spPr>
          <a:xfrm>
            <a:off x="3513000" y="1576275"/>
            <a:ext cx="2531400" cy="738600"/>
          </a:xfrm>
          <a:prstGeom prst="rect">
            <a:avLst/>
          </a:prstGeom>
          <a:noFill/>
          <a:ln>
            <a:noFill/>
          </a:ln>
        </p:spPr>
        <p:txBody>
          <a:bodyPr anchorCtr="0" anchor="ctr" bIns="91425" lIns="91425" rIns="91425" tIns="91425">
            <a:noAutofit/>
          </a:bodyPr>
          <a:lstStyle/>
          <a:p>
            <a:pPr lvl="0" rtl="0" algn="r">
              <a:lnSpc>
                <a:spcPct val="115000"/>
              </a:lnSpc>
              <a:spcBef>
                <a:spcPts val="0"/>
              </a:spcBef>
              <a:spcAft>
                <a:spcPts val="1600"/>
              </a:spcAft>
              <a:buNone/>
            </a:pPr>
            <a:r>
              <a:rPr lang="en" sz="1200">
                <a:highlight>
                  <a:srgbClr val="FFFFFF"/>
                </a:highlight>
              </a:rPr>
              <a:t>ellen_lyon</a:t>
            </a:r>
            <a:r>
              <a:rPr lang="en" sz="1200">
                <a:highlight>
                  <a:srgbClr val="FFFFFF"/>
                </a:highlight>
                <a:hlinkClick r:id="rId3"/>
              </a:rPr>
              <a:t>@gmail.com</a:t>
            </a:r>
          </a:p>
        </p:txBody>
      </p:sp>
      <p:sp>
        <p:nvSpPr>
          <p:cNvPr id="86" name="Shape 86"/>
          <p:cNvSpPr txBox="1"/>
          <p:nvPr/>
        </p:nvSpPr>
        <p:spPr>
          <a:xfrm>
            <a:off x="3513000" y="4274475"/>
            <a:ext cx="2531400" cy="572700"/>
          </a:xfrm>
          <a:prstGeom prst="rect">
            <a:avLst/>
          </a:prstGeom>
          <a:noFill/>
          <a:ln>
            <a:noFill/>
          </a:ln>
        </p:spPr>
        <p:txBody>
          <a:bodyPr anchorCtr="0" anchor="ctr" bIns="91425" lIns="91425" rIns="91425" tIns="91425">
            <a:noAutofit/>
          </a:bodyPr>
          <a:lstStyle/>
          <a:p>
            <a:pPr lvl="0" rtl="0" algn="r">
              <a:lnSpc>
                <a:spcPct val="115000"/>
              </a:lnSpc>
              <a:spcBef>
                <a:spcPts val="0"/>
              </a:spcBef>
              <a:spcAft>
                <a:spcPts val="1600"/>
              </a:spcAft>
              <a:buNone/>
            </a:pPr>
            <a:r>
              <a:rPr lang="en" sz="1200">
                <a:highlight>
                  <a:srgbClr val="FFFFFF"/>
                </a:highlight>
              </a:rPr>
              <a:t>(812) 555 - 1212</a:t>
            </a:r>
          </a:p>
        </p:txBody>
      </p:sp>
      <p:sp>
        <p:nvSpPr>
          <p:cNvPr id="87" name="Shape 87"/>
          <p:cNvSpPr txBox="1"/>
          <p:nvPr/>
        </p:nvSpPr>
        <p:spPr>
          <a:xfrm>
            <a:off x="800250" y="3966150"/>
            <a:ext cx="2432100" cy="657600"/>
          </a:xfrm>
          <a:prstGeom prst="rect">
            <a:avLst/>
          </a:prstGeom>
          <a:noFill/>
          <a:ln>
            <a:noFill/>
          </a:ln>
        </p:spPr>
        <p:txBody>
          <a:bodyPr anchorCtr="0" anchor="ctr" bIns="91425" lIns="91425" rIns="91425" tIns="91425">
            <a:noAutofit/>
          </a:bodyPr>
          <a:lstStyle/>
          <a:p>
            <a:pPr lvl="0" rtl="0">
              <a:spcBef>
                <a:spcPts val="0"/>
              </a:spcBef>
              <a:spcAft>
                <a:spcPts val="1600"/>
              </a:spcAft>
              <a:buNone/>
            </a:pPr>
            <a:r>
              <a:rPr lang="en" sz="1200">
                <a:highlight>
                  <a:srgbClr val="FFFFFF"/>
                </a:highlight>
              </a:rPr>
              <a:t>1122 S Azalea Drive</a:t>
            </a:r>
          </a:p>
        </p:txBody>
      </p:sp>
      <p:sp>
        <p:nvSpPr>
          <p:cNvPr id="88" name="Shape 88"/>
          <p:cNvSpPr txBox="1"/>
          <p:nvPr/>
        </p:nvSpPr>
        <p:spPr>
          <a:xfrm>
            <a:off x="6300900" y="1531350"/>
            <a:ext cx="2531400" cy="3163500"/>
          </a:xfrm>
          <a:prstGeom prst="rect">
            <a:avLst/>
          </a:prstGeom>
          <a:noFill/>
          <a:ln>
            <a:noFill/>
          </a:ln>
        </p:spPr>
        <p:txBody>
          <a:bodyPr anchorCtr="0" anchor="t" bIns="91425" lIns="91425" rIns="91425" tIns="91425">
            <a:noAutofit/>
          </a:bodyPr>
          <a:lstStyle/>
          <a:p>
            <a:pPr lvl="0">
              <a:spcBef>
                <a:spcPts val="0"/>
              </a:spcBef>
              <a:buNone/>
            </a:pPr>
            <a:r>
              <a:rPr i="1" lang="en"/>
              <a:t>QUESTIONS:</a:t>
            </a:r>
          </a:p>
          <a:p>
            <a:pPr lvl="0">
              <a:spcBef>
                <a:spcPts val="0"/>
              </a:spcBef>
              <a:buNone/>
            </a:pPr>
            <a:r>
              <a:t/>
            </a:r>
            <a:endParaRPr i="1"/>
          </a:p>
          <a:p>
            <a:pPr lvl="0">
              <a:spcBef>
                <a:spcPts val="0"/>
              </a:spcBef>
              <a:buNone/>
            </a:pPr>
            <a:r>
              <a:rPr i="1" lang="en"/>
              <a:t>How many times do your eyes stop as you view the content on this business card?</a:t>
            </a:r>
          </a:p>
          <a:p>
            <a:pPr lvl="0">
              <a:spcBef>
                <a:spcPts val="0"/>
              </a:spcBef>
              <a:buNone/>
            </a:pPr>
            <a:r>
              <a:t/>
            </a:r>
            <a:endParaRPr i="1"/>
          </a:p>
          <a:p>
            <a:pPr lvl="0">
              <a:spcBef>
                <a:spcPts val="0"/>
              </a:spcBef>
              <a:buNone/>
            </a:pPr>
            <a:r>
              <a:rPr i="1" lang="en"/>
              <a:t>Where do we start reading? </a:t>
            </a:r>
          </a:p>
          <a:p>
            <a:pPr lvl="0">
              <a:spcBef>
                <a:spcPts val="0"/>
              </a:spcBef>
              <a:buNone/>
            </a:pPr>
            <a:r>
              <a:t/>
            </a:r>
            <a:endParaRPr i="1"/>
          </a:p>
          <a:p>
            <a:pPr lvl="0">
              <a:spcBef>
                <a:spcPts val="0"/>
              </a:spcBef>
              <a:buNone/>
            </a:pPr>
            <a:r>
              <a:rPr i="1" lang="en"/>
              <a:t>Where should we end? </a:t>
            </a:r>
          </a:p>
          <a:p>
            <a:pPr lvl="0">
              <a:spcBef>
                <a:spcPts val="0"/>
              </a:spcBef>
              <a:buNone/>
            </a:pPr>
            <a:br>
              <a:rPr i="1" lang="en"/>
            </a:br>
            <a:r>
              <a:rPr i="1" lang="en"/>
              <a:t>Does your eye wander around making sure you got all the corners?</a:t>
            </a:r>
          </a:p>
        </p:txBody>
      </p:sp>
      <p:sp>
        <p:nvSpPr>
          <p:cNvPr id="89" name="Shape 89"/>
          <p:cNvSpPr txBox="1"/>
          <p:nvPr/>
        </p:nvSpPr>
        <p:spPr>
          <a:xfrm>
            <a:off x="1666450" y="2766225"/>
            <a:ext cx="3603000" cy="738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b="1" lang="en" sz="3000"/>
              <a:t>Ellen Starr Lyon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93" name="Shape 93"/>
        <p:cNvGrpSpPr/>
        <p:nvPr/>
      </p:nvGrpSpPr>
      <p:grpSpPr>
        <a:xfrm>
          <a:off x="0" y="0"/>
          <a:ext cx="0" cy="0"/>
          <a:chOff x="0" y="0"/>
          <a:chExt cx="0" cy="0"/>
        </a:xfrm>
      </p:grpSpPr>
      <p:sp>
        <p:nvSpPr>
          <p:cNvPr id="94" name="Shape 94"/>
          <p:cNvSpPr/>
          <p:nvPr/>
        </p:nvSpPr>
        <p:spPr>
          <a:xfrm>
            <a:off x="780000" y="1576275"/>
            <a:ext cx="5264400" cy="31185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95" name="Shape 95"/>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PROXIMITY</a:t>
            </a:r>
          </a:p>
        </p:txBody>
      </p:sp>
      <p:sp>
        <p:nvSpPr>
          <p:cNvPr id="96" name="Shape 96"/>
          <p:cNvSpPr txBox="1"/>
          <p:nvPr>
            <p:ph idx="1" type="body"/>
          </p:nvPr>
        </p:nvSpPr>
        <p:spPr>
          <a:xfrm>
            <a:off x="2099700" y="3630045"/>
            <a:ext cx="2625000" cy="258000"/>
          </a:xfrm>
          <a:prstGeom prst="rect">
            <a:avLst/>
          </a:prstGeom>
        </p:spPr>
        <p:txBody>
          <a:bodyPr anchorCtr="0" anchor="t" bIns="91425" lIns="91425" rIns="91425" tIns="91425">
            <a:noAutofit/>
          </a:bodyPr>
          <a:lstStyle/>
          <a:p>
            <a:pPr lvl="0" rtl="0" algn="ctr">
              <a:lnSpc>
                <a:spcPct val="100000"/>
              </a:lnSpc>
              <a:spcBef>
                <a:spcPts val="0"/>
              </a:spcBef>
              <a:buNone/>
            </a:pPr>
            <a:r>
              <a:rPr lang="en" sz="1200">
                <a:solidFill>
                  <a:srgbClr val="000000"/>
                </a:solidFill>
                <a:highlight>
                  <a:srgbClr val="FFFFFF"/>
                </a:highlight>
              </a:rPr>
              <a:t>Bloomington, Indiana</a:t>
            </a:r>
          </a:p>
        </p:txBody>
      </p:sp>
      <p:sp>
        <p:nvSpPr>
          <p:cNvPr id="97" name="Shape 97"/>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98" name="Shape 98"/>
          <p:cNvSpPr txBox="1"/>
          <p:nvPr/>
        </p:nvSpPr>
        <p:spPr>
          <a:xfrm>
            <a:off x="1610700" y="2202450"/>
            <a:ext cx="3603000" cy="738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b="1" lang="en" sz="3000"/>
              <a:t>Ellen Starr Lyon</a:t>
            </a:r>
          </a:p>
        </p:txBody>
      </p:sp>
      <p:sp>
        <p:nvSpPr>
          <p:cNvPr id="99" name="Shape 99"/>
          <p:cNvSpPr txBox="1"/>
          <p:nvPr/>
        </p:nvSpPr>
        <p:spPr>
          <a:xfrm>
            <a:off x="2146500" y="2577362"/>
            <a:ext cx="2531400" cy="738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b="1" lang="en">
                <a:highlight>
                  <a:srgbClr val="FFFFFF"/>
                </a:highlight>
              </a:rPr>
              <a:t>Fine Art Oil Painting</a:t>
            </a:r>
          </a:p>
        </p:txBody>
      </p:sp>
      <p:sp>
        <p:nvSpPr>
          <p:cNvPr id="100" name="Shape 100"/>
          <p:cNvSpPr txBox="1"/>
          <p:nvPr/>
        </p:nvSpPr>
        <p:spPr>
          <a:xfrm>
            <a:off x="2146500" y="4026275"/>
            <a:ext cx="2531400" cy="2580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lang="en" sz="1200">
                <a:highlight>
                  <a:srgbClr val="FFFFFF"/>
                </a:highlight>
              </a:rPr>
              <a:t>ellen_lyon</a:t>
            </a:r>
            <a:r>
              <a:rPr lang="en" sz="1200">
                <a:highlight>
                  <a:srgbClr val="FFFFFF"/>
                </a:highlight>
                <a:hlinkClick r:id="rId3"/>
              </a:rPr>
              <a:t>@gmail.com</a:t>
            </a:r>
          </a:p>
        </p:txBody>
      </p:sp>
      <p:sp>
        <p:nvSpPr>
          <p:cNvPr id="101" name="Shape 101"/>
          <p:cNvSpPr txBox="1"/>
          <p:nvPr/>
        </p:nvSpPr>
        <p:spPr>
          <a:xfrm>
            <a:off x="2146500" y="4201975"/>
            <a:ext cx="2531400" cy="357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lang="en" sz="1200">
                <a:highlight>
                  <a:srgbClr val="FFFFFF"/>
                </a:highlight>
              </a:rPr>
              <a:t>(812) 555 - 1212</a:t>
            </a:r>
          </a:p>
        </p:txBody>
      </p:sp>
      <p:sp>
        <p:nvSpPr>
          <p:cNvPr id="102" name="Shape 102"/>
          <p:cNvSpPr txBox="1"/>
          <p:nvPr/>
        </p:nvSpPr>
        <p:spPr>
          <a:xfrm>
            <a:off x="2488200" y="3590475"/>
            <a:ext cx="1848000" cy="218400"/>
          </a:xfrm>
          <a:prstGeom prst="rect">
            <a:avLst/>
          </a:prstGeom>
          <a:noFill/>
          <a:ln>
            <a:noFill/>
          </a:ln>
        </p:spPr>
        <p:txBody>
          <a:bodyPr anchorCtr="0" anchor="ctr" bIns="91425" lIns="91425" rIns="91425" tIns="91425">
            <a:noAutofit/>
          </a:bodyPr>
          <a:lstStyle/>
          <a:p>
            <a:pPr lvl="0" rtl="0" algn="ctr">
              <a:spcBef>
                <a:spcPts val="0"/>
              </a:spcBef>
              <a:spcAft>
                <a:spcPts val="1600"/>
              </a:spcAft>
              <a:buNone/>
            </a:pPr>
            <a:r>
              <a:rPr lang="en" sz="1200">
                <a:highlight>
                  <a:srgbClr val="FFFFFF"/>
                </a:highlight>
              </a:rPr>
              <a:t>1122 East Azalea Drive</a:t>
            </a:r>
          </a:p>
        </p:txBody>
      </p:sp>
      <p:sp>
        <p:nvSpPr>
          <p:cNvPr id="103" name="Shape 103"/>
          <p:cNvSpPr txBox="1"/>
          <p:nvPr/>
        </p:nvSpPr>
        <p:spPr>
          <a:xfrm>
            <a:off x="6300900" y="347175"/>
            <a:ext cx="2531400" cy="4347600"/>
          </a:xfrm>
          <a:prstGeom prst="rect">
            <a:avLst/>
          </a:prstGeom>
          <a:noFill/>
          <a:ln>
            <a:noFill/>
          </a:ln>
        </p:spPr>
        <p:txBody>
          <a:bodyPr anchorCtr="0" anchor="t" bIns="91425" lIns="91425" rIns="91425" tIns="91425">
            <a:noAutofit/>
          </a:bodyPr>
          <a:lstStyle/>
          <a:p>
            <a:pPr lvl="0">
              <a:spcBef>
                <a:spcPts val="0"/>
              </a:spcBef>
              <a:buNone/>
            </a:pPr>
            <a:r>
              <a:rPr lang="en"/>
              <a:t>When visual elements are put close together, they become </a:t>
            </a:r>
            <a:r>
              <a:rPr b="1" lang="en"/>
              <a:t>one visual unit</a:t>
            </a:r>
            <a:r>
              <a:rPr lang="en"/>
              <a:t> instead of several. (visually more organized)</a:t>
            </a:r>
          </a:p>
          <a:p>
            <a:pPr lvl="0">
              <a:spcBef>
                <a:spcPts val="0"/>
              </a:spcBef>
              <a:buNone/>
            </a:pPr>
            <a:r>
              <a:t/>
            </a:r>
            <a:endParaRPr/>
          </a:p>
          <a:p>
            <a:pPr lvl="0">
              <a:spcBef>
                <a:spcPts val="0"/>
              </a:spcBef>
              <a:buNone/>
            </a:pPr>
            <a:r>
              <a:rPr b="1" lang="en"/>
              <a:t>Proximity (closeness) of the content, implies a relationship. </a:t>
            </a:r>
            <a:r>
              <a:rPr lang="en"/>
              <a:t>(intellectually more organized)</a:t>
            </a:r>
          </a:p>
          <a:p>
            <a:pPr lvl="0">
              <a:spcBef>
                <a:spcPts val="0"/>
              </a:spcBef>
              <a:buNone/>
            </a:pPr>
            <a:r>
              <a:t/>
            </a:r>
            <a:endParaRPr/>
          </a:p>
          <a:p>
            <a:pPr lvl="0">
              <a:spcBef>
                <a:spcPts val="0"/>
              </a:spcBef>
              <a:buNone/>
            </a:pPr>
            <a:r>
              <a:rPr i="1" lang="en"/>
              <a:t>Does this look more organized?</a:t>
            </a:r>
          </a:p>
          <a:p>
            <a:pPr lvl="0">
              <a:spcBef>
                <a:spcPts val="0"/>
              </a:spcBef>
              <a:buNone/>
            </a:pPr>
            <a:r>
              <a:t/>
            </a:r>
            <a:endParaRPr i="1"/>
          </a:p>
          <a:p>
            <a:pPr lvl="0">
              <a:spcBef>
                <a:spcPts val="0"/>
              </a:spcBef>
              <a:buNone/>
            </a:pPr>
            <a:r>
              <a:rPr i="1" lang="en"/>
              <a:t>Do you now know where to begin to read and know when you have finished? </a:t>
            </a:r>
          </a:p>
          <a:p>
            <a:pPr lvl="0">
              <a:spcBef>
                <a:spcPts val="0"/>
              </a:spcBef>
              <a:buNone/>
            </a:pPr>
            <a:r>
              <a:t/>
            </a:r>
            <a:endParaRPr i="1"/>
          </a:p>
          <a:p>
            <a:pPr lvl="0" rtl="0">
              <a:spcBef>
                <a:spcPts val="0"/>
              </a:spcBef>
              <a:buNone/>
            </a:pPr>
            <a:r>
              <a:rPr i="1" lang="en"/>
              <a:t>Do you see that the white space is also more organized?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07" name="Shape 107"/>
        <p:cNvGrpSpPr/>
        <p:nvPr/>
      </p:nvGrpSpPr>
      <p:grpSpPr>
        <a:xfrm>
          <a:off x="0" y="0"/>
          <a:ext cx="0" cy="0"/>
          <a:chOff x="0" y="0"/>
          <a:chExt cx="0" cy="0"/>
        </a:xfrm>
      </p:grpSpPr>
      <p:sp>
        <p:nvSpPr>
          <p:cNvPr id="108" name="Shape 108"/>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PROXIMITY</a:t>
            </a:r>
          </a:p>
        </p:txBody>
      </p:sp>
      <p:sp>
        <p:nvSpPr>
          <p:cNvPr id="109" name="Shape 109"/>
          <p:cNvSpPr txBox="1"/>
          <p:nvPr/>
        </p:nvSpPr>
        <p:spPr>
          <a:xfrm>
            <a:off x="6300900" y="445025"/>
            <a:ext cx="2531400" cy="4325700"/>
          </a:xfrm>
          <a:prstGeom prst="rect">
            <a:avLst/>
          </a:prstGeom>
          <a:noFill/>
          <a:ln>
            <a:noFill/>
          </a:ln>
        </p:spPr>
        <p:txBody>
          <a:bodyPr anchorCtr="0" anchor="t" bIns="91425" lIns="91425" rIns="91425" tIns="91425">
            <a:noAutofit/>
          </a:bodyPr>
          <a:lstStyle/>
          <a:p>
            <a:pPr lvl="0">
              <a:spcBef>
                <a:spcPts val="0"/>
              </a:spcBef>
              <a:buNone/>
            </a:pPr>
            <a:r>
              <a:rPr lang="en"/>
              <a:t>One of the first steps in creating a web page is to markup content with HTML. </a:t>
            </a:r>
          </a:p>
          <a:p>
            <a:pPr lvl="0">
              <a:spcBef>
                <a:spcPts val="0"/>
              </a:spcBef>
              <a:buNone/>
            </a:pPr>
            <a:r>
              <a:t/>
            </a:r>
            <a:endParaRPr/>
          </a:p>
          <a:p>
            <a:pPr lvl="0">
              <a:spcBef>
                <a:spcPts val="0"/>
              </a:spcBef>
              <a:buNone/>
            </a:pPr>
            <a:r>
              <a:rPr lang="en"/>
              <a:t>But HTML tags, by default, will EVENLY SPACE everything and separate elements whether they are related or not.</a:t>
            </a:r>
          </a:p>
          <a:p>
            <a:pPr lvl="0">
              <a:spcBef>
                <a:spcPts val="0"/>
              </a:spcBef>
              <a:buNone/>
            </a:pPr>
            <a:r>
              <a:t/>
            </a:r>
            <a:endParaRPr/>
          </a:p>
          <a:p>
            <a:pPr lvl="0">
              <a:spcBef>
                <a:spcPts val="0"/>
              </a:spcBef>
              <a:buNone/>
            </a:pPr>
            <a:r>
              <a:rPr lang="en"/>
              <a:t>First step is to put content that is related together in your code.</a:t>
            </a:r>
          </a:p>
          <a:p>
            <a:pPr lvl="0">
              <a:spcBef>
                <a:spcPts val="0"/>
              </a:spcBef>
              <a:buNone/>
            </a:pPr>
            <a:r>
              <a:t/>
            </a:r>
            <a:endParaRPr/>
          </a:p>
          <a:p>
            <a:pPr lvl="0">
              <a:spcBef>
                <a:spcPts val="0"/>
              </a:spcBef>
              <a:buNone/>
            </a:pPr>
            <a:r>
              <a:rPr lang="en"/>
              <a:t>Then, it is up to you to become a master with </a:t>
            </a:r>
            <a:r>
              <a:rPr b="1" lang="en"/>
              <a:t>padding</a:t>
            </a:r>
            <a:r>
              <a:rPr lang="en"/>
              <a:t> and </a:t>
            </a:r>
            <a:r>
              <a:rPr b="1" lang="en"/>
              <a:t>margin</a:t>
            </a:r>
            <a:r>
              <a:rPr lang="en"/>
              <a:t>, and adjust the spacing to create closeness between related pieces of content.</a:t>
            </a:r>
          </a:p>
          <a:p>
            <a:pPr lvl="0">
              <a:spcBef>
                <a:spcPts val="0"/>
              </a:spcBef>
              <a:buNone/>
            </a:pPr>
            <a:r>
              <a:t/>
            </a:r>
            <a:endParaRPr/>
          </a:p>
          <a:p>
            <a:pPr lvl="0" rtl="0">
              <a:spcBef>
                <a:spcPts val="0"/>
              </a:spcBef>
              <a:buNone/>
            </a:pPr>
            <a:r>
              <a:t/>
            </a:r>
            <a:endParaRPr/>
          </a:p>
        </p:txBody>
      </p:sp>
      <p:pic>
        <p:nvPicPr>
          <p:cNvPr id="110" name="Shape 110"/>
          <p:cNvPicPr preferRelativeResize="0"/>
          <p:nvPr/>
        </p:nvPicPr>
        <p:blipFill>
          <a:blip r:embed="rId3">
            <a:alphaModFix/>
          </a:blip>
          <a:stretch>
            <a:fillRect/>
          </a:stretch>
        </p:blipFill>
        <p:spPr>
          <a:xfrm>
            <a:off x="235500" y="1111550"/>
            <a:ext cx="5989200" cy="3735374"/>
          </a:xfrm>
          <a:prstGeom prst="rect">
            <a:avLst/>
          </a:prstGeom>
          <a:noFill/>
          <a:ln>
            <a:noFill/>
          </a:ln>
        </p:spPr>
      </p:pic>
      <p:sp>
        <p:nvSpPr>
          <p:cNvPr id="111" name="Shape 111"/>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15" name="Shape 115"/>
        <p:cNvGrpSpPr/>
        <p:nvPr/>
      </p:nvGrpSpPr>
      <p:grpSpPr>
        <a:xfrm>
          <a:off x="0" y="0"/>
          <a:ext cx="0" cy="0"/>
          <a:chOff x="0" y="0"/>
          <a:chExt cx="0" cy="0"/>
        </a:xfrm>
      </p:grpSpPr>
      <p:sp>
        <p:nvSpPr>
          <p:cNvPr id="116" name="Shape 116"/>
          <p:cNvSpPr/>
          <p:nvPr/>
        </p:nvSpPr>
        <p:spPr>
          <a:xfrm>
            <a:off x="780000" y="1576275"/>
            <a:ext cx="5264400" cy="31185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17" name="Shape 117"/>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ALIGNMENT</a:t>
            </a:r>
          </a:p>
        </p:txBody>
      </p:sp>
      <p:sp>
        <p:nvSpPr>
          <p:cNvPr id="118" name="Shape 118"/>
          <p:cNvSpPr txBox="1"/>
          <p:nvPr>
            <p:ph idx="1" type="body"/>
          </p:nvPr>
        </p:nvSpPr>
        <p:spPr>
          <a:xfrm>
            <a:off x="2099700" y="3630045"/>
            <a:ext cx="2625000" cy="258000"/>
          </a:xfrm>
          <a:prstGeom prst="rect">
            <a:avLst/>
          </a:prstGeom>
        </p:spPr>
        <p:txBody>
          <a:bodyPr anchorCtr="0" anchor="t" bIns="91425" lIns="91425" rIns="91425" tIns="91425">
            <a:noAutofit/>
          </a:bodyPr>
          <a:lstStyle/>
          <a:p>
            <a:pPr lvl="0" rtl="0" algn="ctr">
              <a:lnSpc>
                <a:spcPct val="100000"/>
              </a:lnSpc>
              <a:spcBef>
                <a:spcPts val="0"/>
              </a:spcBef>
              <a:buNone/>
            </a:pPr>
            <a:r>
              <a:rPr lang="en" sz="1200">
                <a:solidFill>
                  <a:srgbClr val="000000"/>
                </a:solidFill>
                <a:highlight>
                  <a:srgbClr val="FFFFFF"/>
                </a:highlight>
              </a:rPr>
              <a:t>Bloomington, Indiana</a:t>
            </a:r>
          </a:p>
        </p:txBody>
      </p:sp>
      <p:sp>
        <p:nvSpPr>
          <p:cNvPr id="119" name="Shape 119"/>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20" name="Shape 120"/>
          <p:cNvSpPr txBox="1"/>
          <p:nvPr/>
        </p:nvSpPr>
        <p:spPr>
          <a:xfrm>
            <a:off x="1610700" y="2202450"/>
            <a:ext cx="3603000" cy="738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b="1" lang="en" sz="3000"/>
              <a:t>Ellen Starr Lyon</a:t>
            </a:r>
          </a:p>
        </p:txBody>
      </p:sp>
      <p:sp>
        <p:nvSpPr>
          <p:cNvPr id="121" name="Shape 121"/>
          <p:cNvSpPr txBox="1"/>
          <p:nvPr/>
        </p:nvSpPr>
        <p:spPr>
          <a:xfrm>
            <a:off x="2146500" y="2577362"/>
            <a:ext cx="2531400" cy="738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b="1" lang="en">
                <a:highlight>
                  <a:srgbClr val="FFFFFF"/>
                </a:highlight>
              </a:rPr>
              <a:t>Fine Art Oil Painting</a:t>
            </a:r>
          </a:p>
        </p:txBody>
      </p:sp>
      <p:sp>
        <p:nvSpPr>
          <p:cNvPr id="122" name="Shape 122"/>
          <p:cNvSpPr txBox="1"/>
          <p:nvPr/>
        </p:nvSpPr>
        <p:spPr>
          <a:xfrm>
            <a:off x="2146500" y="4026275"/>
            <a:ext cx="2531400" cy="2580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lang="en" sz="1200">
                <a:highlight>
                  <a:srgbClr val="FFFFFF"/>
                </a:highlight>
              </a:rPr>
              <a:t>ellen_lyon</a:t>
            </a:r>
            <a:r>
              <a:rPr lang="en" sz="1200">
                <a:highlight>
                  <a:srgbClr val="FFFFFF"/>
                </a:highlight>
                <a:hlinkClick r:id="rId3"/>
              </a:rPr>
              <a:t>@gmail.com</a:t>
            </a:r>
          </a:p>
        </p:txBody>
      </p:sp>
      <p:sp>
        <p:nvSpPr>
          <p:cNvPr id="123" name="Shape 123"/>
          <p:cNvSpPr txBox="1"/>
          <p:nvPr/>
        </p:nvSpPr>
        <p:spPr>
          <a:xfrm>
            <a:off x="2146500" y="4201975"/>
            <a:ext cx="2531400" cy="357600"/>
          </a:xfrm>
          <a:prstGeom prst="rect">
            <a:avLst/>
          </a:prstGeom>
          <a:noFill/>
          <a:ln>
            <a:noFill/>
          </a:ln>
        </p:spPr>
        <p:txBody>
          <a:bodyPr anchorCtr="0" anchor="ctr" bIns="91425" lIns="91425" rIns="91425" tIns="91425">
            <a:noAutofit/>
          </a:bodyPr>
          <a:lstStyle/>
          <a:p>
            <a:pPr lvl="0" rtl="0" algn="ctr">
              <a:lnSpc>
                <a:spcPct val="115000"/>
              </a:lnSpc>
              <a:spcBef>
                <a:spcPts val="0"/>
              </a:spcBef>
              <a:spcAft>
                <a:spcPts val="1600"/>
              </a:spcAft>
              <a:buNone/>
            </a:pPr>
            <a:r>
              <a:rPr lang="en" sz="1200">
                <a:highlight>
                  <a:srgbClr val="FFFFFF"/>
                </a:highlight>
              </a:rPr>
              <a:t>(812) 555 - 1212</a:t>
            </a:r>
          </a:p>
        </p:txBody>
      </p:sp>
      <p:sp>
        <p:nvSpPr>
          <p:cNvPr id="124" name="Shape 124"/>
          <p:cNvSpPr txBox="1"/>
          <p:nvPr/>
        </p:nvSpPr>
        <p:spPr>
          <a:xfrm>
            <a:off x="2488200" y="3590475"/>
            <a:ext cx="1848000" cy="218400"/>
          </a:xfrm>
          <a:prstGeom prst="rect">
            <a:avLst/>
          </a:prstGeom>
          <a:noFill/>
          <a:ln>
            <a:noFill/>
          </a:ln>
        </p:spPr>
        <p:txBody>
          <a:bodyPr anchorCtr="0" anchor="ctr" bIns="91425" lIns="91425" rIns="91425" tIns="91425">
            <a:noAutofit/>
          </a:bodyPr>
          <a:lstStyle/>
          <a:p>
            <a:pPr lvl="0" rtl="0" algn="ctr">
              <a:spcBef>
                <a:spcPts val="0"/>
              </a:spcBef>
              <a:spcAft>
                <a:spcPts val="1600"/>
              </a:spcAft>
              <a:buNone/>
            </a:pPr>
            <a:r>
              <a:rPr lang="en" sz="1200">
                <a:highlight>
                  <a:srgbClr val="FFFFFF"/>
                </a:highlight>
              </a:rPr>
              <a:t>1122 East Azalea Drive</a:t>
            </a:r>
          </a:p>
        </p:txBody>
      </p:sp>
      <p:sp>
        <p:nvSpPr>
          <p:cNvPr id="125" name="Shape 125"/>
          <p:cNvSpPr txBox="1"/>
          <p:nvPr/>
        </p:nvSpPr>
        <p:spPr>
          <a:xfrm>
            <a:off x="6300900" y="1576275"/>
            <a:ext cx="2531400" cy="3118500"/>
          </a:xfrm>
          <a:prstGeom prst="rect">
            <a:avLst/>
          </a:prstGeom>
          <a:noFill/>
          <a:ln>
            <a:noFill/>
          </a:ln>
        </p:spPr>
        <p:txBody>
          <a:bodyPr anchorCtr="0" anchor="t" bIns="91425" lIns="91425" rIns="91425" tIns="91425">
            <a:noAutofit/>
          </a:bodyPr>
          <a:lstStyle/>
          <a:p>
            <a:pPr lvl="0">
              <a:spcBef>
                <a:spcPts val="0"/>
              </a:spcBef>
              <a:buNone/>
            </a:pPr>
            <a:r>
              <a:rPr lang="en"/>
              <a:t>This is a perfectly fine business card. </a:t>
            </a:r>
          </a:p>
          <a:p>
            <a:pPr lvl="0">
              <a:spcBef>
                <a:spcPts val="0"/>
              </a:spcBef>
              <a:buNone/>
            </a:pPr>
            <a:r>
              <a:t/>
            </a:r>
            <a:endParaRPr/>
          </a:p>
          <a:p>
            <a:pPr lvl="0">
              <a:spcBef>
                <a:spcPts val="0"/>
              </a:spcBef>
              <a:buNone/>
            </a:pPr>
            <a:r>
              <a:rPr lang="en"/>
              <a:t>But because of the center alignment, the edges are soft and we don’t immediately see the strength of the line.</a:t>
            </a:r>
          </a:p>
          <a:p>
            <a:pPr lvl="0">
              <a:spcBef>
                <a:spcPts val="0"/>
              </a:spcBef>
              <a:buNone/>
            </a:pPr>
            <a:r>
              <a:t/>
            </a:r>
            <a:endParaRPr/>
          </a:p>
          <a:p>
            <a:pPr lvl="0" rtl="0">
              <a:spcBef>
                <a:spcPts val="0"/>
              </a:spcBef>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29" name="Shape 129"/>
        <p:cNvGrpSpPr/>
        <p:nvPr/>
      </p:nvGrpSpPr>
      <p:grpSpPr>
        <a:xfrm>
          <a:off x="0" y="0"/>
          <a:ext cx="0" cy="0"/>
          <a:chOff x="0" y="0"/>
          <a:chExt cx="0" cy="0"/>
        </a:xfrm>
      </p:grpSpPr>
      <p:sp>
        <p:nvSpPr>
          <p:cNvPr id="130" name="Shape 130"/>
          <p:cNvSpPr/>
          <p:nvPr/>
        </p:nvSpPr>
        <p:spPr>
          <a:xfrm>
            <a:off x="780000" y="1576275"/>
            <a:ext cx="5264400" cy="31185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31" name="Shape 131"/>
          <p:cNvSpPr txBox="1"/>
          <p:nvPr>
            <p:ph type="title"/>
          </p:nvPr>
        </p:nvSpPr>
        <p:spPr>
          <a:xfrm>
            <a:off x="780000" y="445025"/>
            <a:ext cx="8052300" cy="572700"/>
          </a:xfrm>
          <a:prstGeom prst="rect">
            <a:avLst/>
          </a:prstGeom>
        </p:spPr>
        <p:txBody>
          <a:bodyPr anchorCtr="0" anchor="t" bIns="91425" lIns="91425" rIns="91425" tIns="91425">
            <a:noAutofit/>
          </a:bodyPr>
          <a:lstStyle/>
          <a:p>
            <a:pPr lvl="0" rtl="0">
              <a:spcBef>
                <a:spcPts val="0"/>
              </a:spcBef>
              <a:buNone/>
            </a:pPr>
            <a:r>
              <a:rPr lang="en" sz="4800">
                <a:solidFill>
                  <a:srgbClr val="000000"/>
                </a:solidFill>
              </a:rPr>
              <a:t>ALIGNMENT</a:t>
            </a:r>
          </a:p>
        </p:txBody>
      </p:sp>
      <p:sp>
        <p:nvSpPr>
          <p:cNvPr id="132" name="Shape 132"/>
          <p:cNvSpPr txBox="1"/>
          <p:nvPr>
            <p:ph idx="1" type="body"/>
          </p:nvPr>
        </p:nvSpPr>
        <p:spPr>
          <a:xfrm>
            <a:off x="1045500" y="3741475"/>
            <a:ext cx="2420100" cy="258000"/>
          </a:xfrm>
          <a:prstGeom prst="rect">
            <a:avLst/>
          </a:prstGeom>
        </p:spPr>
        <p:txBody>
          <a:bodyPr anchorCtr="0" anchor="ctr" bIns="91425" lIns="91425" rIns="91425" tIns="91425">
            <a:noAutofit/>
          </a:bodyPr>
          <a:lstStyle/>
          <a:p>
            <a:pPr lvl="0" rtl="0">
              <a:lnSpc>
                <a:spcPct val="100000"/>
              </a:lnSpc>
              <a:spcBef>
                <a:spcPts val="0"/>
              </a:spcBef>
              <a:buNone/>
            </a:pPr>
            <a:r>
              <a:rPr lang="en" sz="1200">
                <a:solidFill>
                  <a:srgbClr val="000000"/>
                </a:solidFill>
                <a:highlight>
                  <a:srgbClr val="FFFFFF"/>
                </a:highlight>
              </a:rPr>
              <a:t>Bloomington, Indiana</a:t>
            </a:r>
          </a:p>
        </p:txBody>
      </p:sp>
      <p:sp>
        <p:nvSpPr>
          <p:cNvPr id="133" name="Shape 133"/>
          <p:cNvSpPr/>
          <p:nvPr/>
        </p:nvSpPr>
        <p:spPr>
          <a:xfrm>
            <a:off x="311700" y="347175"/>
            <a:ext cx="468300" cy="1026900"/>
          </a:xfrm>
          <a:prstGeom prst="chevron">
            <a:avLst>
              <a:gd fmla="val 50000" name="adj"/>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134" name="Shape 134"/>
          <p:cNvSpPr txBox="1"/>
          <p:nvPr/>
        </p:nvSpPr>
        <p:spPr>
          <a:xfrm>
            <a:off x="1074900" y="1954587"/>
            <a:ext cx="3603000" cy="738600"/>
          </a:xfrm>
          <a:prstGeom prst="rect">
            <a:avLst/>
          </a:prstGeom>
          <a:noFill/>
          <a:ln>
            <a:noFill/>
          </a:ln>
        </p:spPr>
        <p:txBody>
          <a:bodyPr anchorCtr="0" anchor="ctr" bIns="91425" lIns="91425" rIns="91425" tIns="91425">
            <a:noAutofit/>
          </a:bodyPr>
          <a:lstStyle/>
          <a:p>
            <a:pPr lvl="0" rtl="0">
              <a:lnSpc>
                <a:spcPct val="115000"/>
              </a:lnSpc>
              <a:spcBef>
                <a:spcPts val="0"/>
              </a:spcBef>
              <a:spcAft>
                <a:spcPts val="1600"/>
              </a:spcAft>
              <a:buNone/>
            </a:pPr>
            <a:r>
              <a:rPr b="1" lang="en" sz="3000"/>
              <a:t>Ellen Starr Lyon</a:t>
            </a:r>
          </a:p>
        </p:txBody>
      </p:sp>
      <p:sp>
        <p:nvSpPr>
          <p:cNvPr id="135" name="Shape 135"/>
          <p:cNvSpPr txBox="1"/>
          <p:nvPr/>
        </p:nvSpPr>
        <p:spPr>
          <a:xfrm>
            <a:off x="1074900" y="2306362"/>
            <a:ext cx="2531400" cy="738600"/>
          </a:xfrm>
          <a:prstGeom prst="rect">
            <a:avLst/>
          </a:prstGeom>
          <a:noFill/>
          <a:ln>
            <a:noFill/>
          </a:ln>
        </p:spPr>
        <p:txBody>
          <a:bodyPr anchorCtr="0" anchor="ctr" bIns="91425" lIns="91425" rIns="91425" tIns="91425">
            <a:noAutofit/>
          </a:bodyPr>
          <a:lstStyle/>
          <a:p>
            <a:pPr lvl="0" rtl="0">
              <a:lnSpc>
                <a:spcPct val="115000"/>
              </a:lnSpc>
              <a:spcBef>
                <a:spcPts val="0"/>
              </a:spcBef>
              <a:spcAft>
                <a:spcPts val="1600"/>
              </a:spcAft>
              <a:buNone/>
            </a:pPr>
            <a:r>
              <a:rPr b="1" lang="en">
                <a:highlight>
                  <a:srgbClr val="FFFFFF"/>
                </a:highlight>
              </a:rPr>
              <a:t>Fine Art Oil Painting</a:t>
            </a:r>
          </a:p>
        </p:txBody>
      </p:sp>
      <p:sp>
        <p:nvSpPr>
          <p:cNvPr id="136" name="Shape 136"/>
          <p:cNvSpPr txBox="1"/>
          <p:nvPr/>
        </p:nvSpPr>
        <p:spPr>
          <a:xfrm>
            <a:off x="1045500" y="4257475"/>
            <a:ext cx="2531400" cy="258000"/>
          </a:xfrm>
          <a:prstGeom prst="rect">
            <a:avLst/>
          </a:prstGeom>
          <a:noFill/>
          <a:ln>
            <a:noFill/>
          </a:ln>
        </p:spPr>
        <p:txBody>
          <a:bodyPr anchorCtr="0" anchor="ctr" bIns="91425" lIns="91425" rIns="91425" tIns="91425">
            <a:noAutofit/>
          </a:bodyPr>
          <a:lstStyle/>
          <a:p>
            <a:pPr lvl="0" rtl="0">
              <a:lnSpc>
                <a:spcPct val="115000"/>
              </a:lnSpc>
              <a:spcBef>
                <a:spcPts val="0"/>
              </a:spcBef>
              <a:spcAft>
                <a:spcPts val="1600"/>
              </a:spcAft>
              <a:buNone/>
            </a:pPr>
            <a:r>
              <a:rPr lang="en" sz="1200">
                <a:highlight>
                  <a:srgbClr val="FFFFFF"/>
                </a:highlight>
              </a:rPr>
              <a:t>ellen_lyon</a:t>
            </a:r>
            <a:r>
              <a:rPr lang="en" sz="1200">
                <a:highlight>
                  <a:srgbClr val="FFFFFF"/>
                </a:highlight>
                <a:hlinkClick r:id="rId3"/>
              </a:rPr>
              <a:t>@gmail.com</a:t>
            </a:r>
          </a:p>
        </p:txBody>
      </p:sp>
      <p:sp>
        <p:nvSpPr>
          <p:cNvPr id="137" name="Shape 137"/>
          <p:cNvSpPr txBox="1"/>
          <p:nvPr/>
        </p:nvSpPr>
        <p:spPr>
          <a:xfrm>
            <a:off x="1045500" y="3999475"/>
            <a:ext cx="1746900" cy="258000"/>
          </a:xfrm>
          <a:prstGeom prst="rect">
            <a:avLst/>
          </a:prstGeom>
          <a:noFill/>
          <a:ln>
            <a:noFill/>
          </a:ln>
        </p:spPr>
        <p:txBody>
          <a:bodyPr anchorCtr="0" anchor="ctr" bIns="91425" lIns="91425" rIns="91425" tIns="91425">
            <a:noAutofit/>
          </a:bodyPr>
          <a:lstStyle/>
          <a:p>
            <a:pPr lvl="0" rtl="0">
              <a:lnSpc>
                <a:spcPct val="115000"/>
              </a:lnSpc>
              <a:spcBef>
                <a:spcPts val="0"/>
              </a:spcBef>
              <a:spcAft>
                <a:spcPts val="1600"/>
              </a:spcAft>
              <a:buNone/>
            </a:pPr>
            <a:r>
              <a:rPr lang="en" sz="1200">
                <a:highlight>
                  <a:srgbClr val="FFFFFF"/>
                </a:highlight>
              </a:rPr>
              <a:t>(812) 555 - 1212</a:t>
            </a:r>
          </a:p>
        </p:txBody>
      </p:sp>
      <p:sp>
        <p:nvSpPr>
          <p:cNvPr id="138" name="Shape 138"/>
          <p:cNvSpPr txBox="1"/>
          <p:nvPr/>
        </p:nvSpPr>
        <p:spPr>
          <a:xfrm>
            <a:off x="1045500" y="3523075"/>
            <a:ext cx="1848000" cy="218400"/>
          </a:xfrm>
          <a:prstGeom prst="rect">
            <a:avLst/>
          </a:prstGeom>
          <a:noFill/>
          <a:ln>
            <a:noFill/>
          </a:ln>
        </p:spPr>
        <p:txBody>
          <a:bodyPr anchorCtr="0" anchor="ctr" bIns="91425" lIns="91425" rIns="91425" tIns="91425">
            <a:noAutofit/>
          </a:bodyPr>
          <a:lstStyle/>
          <a:p>
            <a:pPr lvl="0" rtl="0">
              <a:spcBef>
                <a:spcPts val="0"/>
              </a:spcBef>
              <a:spcAft>
                <a:spcPts val="1600"/>
              </a:spcAft>
              <a:buNone/>
            </a:pPr>
            <a:r>
              <a:rPr lang="en" sz="1200">
                <a:highlight>
                  <a:srgbClr val="FFFFFF"/>
                </a:highlight>
              </a:rPr>
              <a:t>1122 East Azalea Drive</a:t>
            </a:r>
          </a:p>
        </p:txBody>
      </p:sp>
      <p:sp>
        <p:nvSpPr>
          <p:cNvPr id="139" name="Shape 139"/>
          <p:cNvSpPr txBox="1"/>
          <p:nvPr/>
        </p:nvSpPr>
        <p:spPr>
          <a:xfrm>
            <a:off x="6300900" y="1576275"/>
            <a:ext cx="2531400" cy="3118500"/>
          </a:xfrm>
          <a:prstGeom prst="rect">
            <a:avLst/>
          </a:prstGeom>
          <a:noFill/>
          <a:ln>
            <a:noFill/>
          </a:ln>
        </p:spPr>
        <p:txBody>
          <a:bodyPr anchorCtr="0" anchor="t" bIns="91425" lIns="91425" rIns="91425" tIns="91425">
            <a:noAutofit/>
          </a:bodyPr>
          <a:lstStyle/>
          <a:p>
            <a:pPr lvl="0">
              <a:spcBef>
                <a:spcPts val="0"/>
              </a:spcBef>
              <a:buNone/>
            </a:pPr>
            <a:r>
              <a:rPr lang="en"/>
              <a:t>Same logical arrangement, but left-aligned. Because there isn’t much content, you could have also pulled off a right-align for this card.</a:t>
            </a:r>
          </a:p>
          <a:p>
            <a:pPr lvl="0">
              <a:spcBef>
                <a:spcPts val="0"/>
              </a:spcBef>
              <a:buNone/>
            </a:pPr>
            <a:r>
              <a:t/>
            </a:r>
            <a:endParaRPr/>
          </a:p>
          <a:p>
            <a:pPr lvl="0">
              <a:spcBef>
                <a:spcPts val="0"/>
              </a:spcBef>
              <a:buNone/>
            </a:pPr>
            <a:r>
              <a:rPr i="1" lang="en"/>
              <a:t>Can you see the “line” created by the edge?</a:t>
            </a:r>
          </a:p>
          <a:p>
            <a:pPr lvl="0">
              <a:spcBef>
                <a:spcPts val="0"/>
              </a:spcBef>
              <a:buNone/>
            </a:pPr>
            <a:r>
              <a:t/>
            </a:r>
            <a:endParaRPr/>
          </a:p>
          <a:p>
            <a:pPr lvl="0" rtl="0">
              <a:spcBef>
                <a:spcPts val="0"/>
              </a:spcBef>
              <a:buNone/>
            </a:pPr>
            <a:r>
              <a:rPr lang="en"/>
              <a:t>The strength of this edge is what gives strength to the layout.</a:t>
            </a:r>
          </a:p>
          <a:p>
            <a:pPr lvl="0" rtl="0">
              <a:spcBef>
                <a:spcPts val="0"/>
              </a:spcBef>
              <a:buNone/>
            </a:pPr>
            <a:r>
              <a:t/>
            </a:r>
            <a:endParaRPr/>
          </a:p>
          <a:p>
            <a:pPr lvl="0" rtl="0">
              <a:spcBef>
                <a:spcPts val="0"/>
              </a:spcBef>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